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96" r:id="rId3"/>
    <p:sldId id="297" r:id="rId4"/>
    <p:sldId id="298" r:id="rId5"/>
    <p:sldId id="257" r:id="rId6"/>
    <p:sldId id="300" r:id="rId7"/>
    <p:sldId id="259" r:id="rId8"/>
    <p:sldId id="310" r:id="rId9"/>
    <p:sldId id="313" r:id="rId10"/>
    <p:sldId id="261" r:id="rId11"/>
    <p:sldId id="260" r:id="rId12"/>
    <p:sldId id="314" r:id="rId13"/>
    <p:sldId id="262" r:id="rId14"/>
    <p:sldId id="263" r:id="rId15"/>
    <p:sldId id="264" r:id="rId16"/>
    <p:sldId id="312" r:id="rId17"/>
    <p:sldId id="308" r:id="rId18"/>
    <p:sldId id="267" r:id="rId19"/>
    <p:sldId id="268" r:id="rId20"/>
    <p:sldId id="269" r:id="rId21"/>
    <p:sldId id="270" r:id="rId22"/>
    <p:sldId id="271" r:id="rId23"/>
    <p:sldId id="272" r:id="rId24"/>
    <p:sldId id="291" r:id="rId25"/>
    <p:sldId id="306" r:id="rId26"/>
    <p:sldId id="307" r:id="rId27"/>
    <p:sldId id="273" r:id="rId28"/>
    <p:sldId id="315" r:id="rId29"/>
    <p:sldId id="274" r:id="rId30"/>
    <p:sldId id="305" r:id="rId31"/>
    <p:sldId id="290" r:id="rId32"/>
    <p:sldId id="295" r:id="rId33"/>
    <p:sldId id="275" r:id="rId34"/>
    <p:sldId id="276" r:id="rId35"/>
    <p:sldId id="277" r:id="rId36"/>
    <p:sldId id="278" r:id="rId37"/>
    <p:sldId id="279" r:id="rId38"/>
    <p:sldId id="280" r:id="rId39"/>
    <p:sldId id="292" r:id="rId40"/>
    <p:sldId id="285" r:id="rId41"/>
    <p:sldId id="316" r:id="rId42"/>
    <p:sldId id="294" r:id="rId43"/>
    <p:sldId id="286" r:id="rId44"/>
    <p:sldId id="288" r:id="rId45"/>
    <p:sldId id="317" r:id="rId46"/>
    <p:sldId id="289" r:id="rId47"/>
    <p:sldId id="311" r:id="rId48"/>
    <p:sldId id="304" r:id="rId49"/>
    <p:sldId id="281" r:id="rId50"/>
    <p:sldId id="301" r:id="rId51"/>
    <p:sldId id="302" r:id="rId52"/>
    <p:sldId id="303" r:id="rId53"/>
    <p:sldId id="299" r:id="rId5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5667" autoAdjust="0"/>
    <p:restoredTop sz="94660"/>
  </p:normalViewPr>
  <p:slideViewPr>
    <p:cSldViewPr snapToGrid="0">
      <p:cViewPr varScale="1">
        <p:scale>
          <a:sx n="71" d="100"/>
          <a:sy n="71" d="100"/>
        </p:scale>
        <p:origin x="72" y="91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4464028"/>
            <a:ext cx="9144000" cy="1641490"/>
          </a:xfrm>
        </p:spPr>
        <p:txBody>
          <a:bodyPr wrap="none" anchor="t">
            <a:normAutofit/>
          </a:bodyPr>
          <a:lstStyle>
            <a:lvl1pPr algn="r">
              <a:defRPr sz="9600" b="0" spc="-300">
                <a:gradFill flip="none" rotWithShape="1">
                  <a:gsLst>
                    <a:gs pos="32000">
                      <a:schemeClr val="tx1">
                        <a:lumMod val="89000"/>
                      </a:schemeClr>
                    </a:gs>
                    <a:gs pos="0">
                      <a:schemeClr val="bg1">
                        <a:lumMod val="41000"/>
                        <a:lumOff val="59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smtClean="0"/>
              <a:t>Click to edit Master title style</a:t>
            </a:r>
            <a:endParaRPr lang="en-US" dirty="0"/>
          </a:p>
        </p:txBody>
      </p:sp>
      <p:sp>
        <p:nvSpPr>
          <p:cNvPr id="3" name="Subtitle 2"/>
          <p:cNvSpPr>
            <a:spLocks noGrp="1"/>
          </p:cNvSpPr>
          <p:nvPr>
            <p:ph type="subTitle" idx="1"/>
          </p:nvPr>
        </p:nvSpPr>
        <p:spPr>
          <a:xfrm>
            <a:off x="2209799" y="3694375"/>
            <a:ext cx="9144000" cy="754025"/>
          </a:xfrm>
        </p:spPr>
        <p:txBody>
          <a:bodyPr anchor="b">
            <a:normAutofit/>
          </a:bodyPr>
          <a:lstStyle>
            <a:lvl1pPr marL="0" indent="0" algn="r">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p>
            <a:fld id="{ECD19FB2-3AAB-4D03-B13A-2960828C78E3}" type="datetimeFigureOut">
              <a:rPr lang="en-US" dirty="0"/>
              <a:t>12/3/2019</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9916976-5D93-46E4-A98A-FAD63E4D0EA8}" type="datetimeFigureOut">
              <a:rPr lang="en-US" dirty="0"/>
              <a:t>12/3/2019</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Title 1"/>
          <p:cNvSpPr>
            <a:spLocks noGrp="1"/>
          </p:cNvSpPr>
          <p:nvPr>
            <p:ph type="ctrTitle"/>
          </p:nvPr>
        </p:nvSpPr>
        <p:spPr>
          <a:xfrm>
            <a:off x="854532" y="4464028"/>
            <a:ext cx="9144000" cy="1641490"/>
          </a:xfrm>
        </p:spPr>
        <p:txBody>
          <a:bodyPr wrap="none" anchor="t">
            <a:normAutofit/>
          </a:bodyPr>
          <a:lstStyle>
            <a:lvl1pPr algn="l">
              <a:defRPr sz="9600" b="0" spc="-300">
                <a:gradFill flip="none" rotWithShape="1">
                  <a:gsLst>
                    <a:gs pos="32000">
                      <a:schemeClr val="tx1">
                        <a:lumMod val="89000"/>
                      </a:schemeClr>
                    </a:gs>
                    <a:gs pos="0">
                      <a:schemeClr val="bg1">
                        <a:lumMod val="47000"/>
                        <a:lumOff val="53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smtClean="0"/>
              <a:t>Click to edit Master title style</a:t>
            </a:r>
            <a:endParaRPr lang="en-US" dirty="0"/>
          </a:p>
        </p:txBody>
      </p:sp>
      <p:sp>
        <p:nvSpPr>
          <p:cNvPr id="8" name="Subtitle 2"/>
          <p:cNvSpPr>
            <a:spLocks noGrp="1"/>
          </p:cNvSpPr>
          <p:nvPr>
            <p:ph type="subTitle" idx="1"/>
          </p:nvPr>
        </p:nvSpPr>
        <p:spPr>
          <a:xfrm>
            <a:off x="854532" y="3693674"/>
            <a:ext cx="9144000" cy="754025"/>
          </a:xfrm>
        </p:spPr>
        <p:txBody>
          <a:bodyPr anchor="b">
            <a:normAutofit/>
          </a:bodyPr>
          <a:lstStyle>
            <a:lvl1pPr marL="0" indent="0" algn="l">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F39F4F5-F4D2-4D2A-AB60-88D37ADCB869}" type="datetimeFigureOut">
              <a:rPr lang="en-US" dirty="0"/>
              <a:t>12/3/2019</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20000" y="1825625"/>
            <a:ext cx="5025216"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319840" y="1825625"/>
            <a:ext cx="503396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23BC6CE-6D1E-47E5-8859-F31AC5380EB2}" type="datetimeFigureOut">
              <a:rPr lang="en-US" dirty="0"/>
              <a:t>12/3/2019</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120000" y="1681163"/>
            <a:ext cx="5025216" cy="823912"/>
          </a:xfrm>
        </p:spPr>
        <p:txBody>
          <a:bodyPr anchor="b"/>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20000" y="2505075"/>
            <a:ext cx="5025216"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19840" y="1681163"/>
            <a:ext cx="5035548" cy="823912"/>
          </a:xfrm>
        </p:spPr>
        <p:txBody>
          <a:bodyPr vert="horz" lIns="91440" tIns="45720" rIns="91440" bIns="45720" rtlCol="0" anchor="b">
            <a:norm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smtClean="0"/>
              <a:t>Click to edit Master text styles</a:t>
            </a:r>
          </a:p>
        </p:txBody>
      </p:sp>
      <p:sp>
        <p:nvSpPr>
          <p:cNvPr id="6" name="Content Placeholder 5"/>
          <p:cNvSpPr>
            <a:spLocks noGrp="1"/>
          </p:cNvSpPr>
          <p:nvPr>
            <p:ph sz="quarter" idx="4"/>
          </p:nvPr>
        </p:nvSpPr>
        <p:spPr>
          <a:xfrm>
            <a:off x="6319840" y="2505075"/>
            <a:ext cx="503554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1B4E7C4-4DA4-404D-9965-B13F2DD7D8BF}" type="datetimeFigureOut">
              <a:rPr lang="en-US" dirty="0"/>
              <a:t>12/3/2019</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76FB7AA-4A53-424F-AD41-70827B6504BA}" type="datetimeFigureOut">
              <a:rPr lang="en-US" dirty="0"/>
              <a:t>12/3/2019</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884882-FB12-4BC8-9960-9AD8104D7FAE}" type="datetimeFigureOut">
              <a:rPr lang="en-US" dirty="0"/>
              <a:t>12/3/2019</a:t>
            </a:fld>
            <a:endParaRPr lang="en-US" dirty="0"/>
          </a:p>
        </p:txBody>
      </p:sp>
      <p:sp>
        <p:nvSpPr>
          <p:cNvPr id="3" name="Footer Placeholder 2"/>
          <p:cNvSpPr>
            <a:spLocks noGrp="1"/>
          </p:cNvSpPr>
          <p:nvPr>
            <p:ph type="ftr" sz="quarter" idx="11"/>
          </p:nvPr>
        </p:nvSpPr>
        <p:spPr/>
        <p:txBody>
          <a:bodyPr/>
          <a:lstStyle/>
          <a:p>
            <a:r>
              <a:rPr lang="en-US" dirty="0"/>
              <a:t>
              </a:t>
            </a:r>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7D1BD23-6E54-4D9D-AD88-A2813C73CC25}" type="datetimeFigureOut">
              <a:rPr lang="en-US" dirty="0"/>
              <a:t>12/3/2019</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471A834-4F3C-4AF9-9C74-05EC35A0F292}" type="datetimeFigureOut">
              <a:rPr lang="en-US" dirty="0"/>
              <a:t>12/3/2019</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367160"/>
            <a:ext cx="10515600" cy="819355"/>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839788" y="987425"/>
            <a:ext cx="10515600" cy="337973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39788" y="5186516"/>
            <a:ext cx="10514012" cy="682472"/>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B80C674-7DFC-42FE-B9CD-82963CDB1557}" type="datetimeFigureOut">
              <a:rPr lang="en-US" dirty="0"/>
              <a:t>12/3/2019</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3534344"/>
          </a:xfrm>
        </p:spPr>
        <p:txBody>
          <a:bodyPr anchor="ctr"/>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839788" y="4489399"/>
            <a:ext cx="10514012" cy="1501826"/>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076456F-F47D-4F25-8053-2A695DA0CA7D}" type="datetimeFigureOut">
              <a:rPr lang="en-US" dirty="0"/>
              <a:t>12/3/2019</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365125"/>
            <a:ext cx="9302752" cy="2992904"/>
          </a:xfrm>
        </p:spPr>
        <p:txBody>
          <a:bodyPr anchor="ctr"/>
          <a:lstStyle>
            <a:lvl1pPr>
              <a:defRPr sz="44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838200" y="4501729"/>
            <a:ext cx="10512424" cy="1489496"/>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D6C7379-69CC-4837-9905-BEBA22830C8A}" type="datetimeFigureOut">
              <a:rPr lang="en-US" dirty="0"/>
              <a:t>12/3/2019</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9" name="TextBox 8"/>
          <p:cNvSpPr txBox="1"/>
          <p:nvPr/>
        </p:nvSpPr>
        <p:spPr>
          <a:xfrm>
            <a:off x="1111044"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39788" y="2326967"/>
            <a:ext cx="10515600" cy="2511835"/>
          </a:xfrm>
        </p:spPr>
        <p:txBody>
          <a:bodyPr anchor="b">
            <a:normAutofit/>
          </a:bodyPr>
          <a:lstStyle>
            <a:lvl1pPr>
              <a:defRPr sz="5400"/>
            </a:lvl1pPr>
          </a:lstStyle>
          <a:p>
            <a:r>
              <a:rPr lang="en-US" smtClean="0"/>
              <a:t>Click to edit Master title style</a:t>
            </a:r>
            <a:endParaRPr lang="en-US" dirty="0"/>
          </a:p>
        </p:txBody>
      </p:sp>
      <p:sp>
        <p:nvSpPr>
          <p:cNvPr id="4" name="Text Placeholder 3"/>
          <p:cNvSpPr>
            <a:spLocks noGrp="1"/>
          </p:cNvSpPr>
          <p:nvPr>
            <p:ph type="body" sz="half" idx="2"/>
          </p:nvPr>
        </p:nvSpPr>
        <p:spPr>
          <a:xfrm>
            <a:off x="839788" y="4850581"/>
            <a:ext cx="10514012" cy="114064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9EB8B7E-8AEE-4F10-BFEE-C999AD004D36}" type="datetimeFigureOut">
              <a:rPr lang="en-US" dirty="0"/>
              <a:t>12/3/2019</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838200" y="365125"/>
            <a:ext cx="10515600" cy="1325563"/>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1337282" y="1885950"/>
            <a:ext cx="2946866" cy="576262"/>
          </a:xfrm>
        </p:spPr>
        <p:txBody>
          <a:bodyPr anchor="b">
            <a:noAutofit/>
          </a:bodyPr>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1356798" y="257175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587994" y="1885950"/>
            <a:ext cx="2936241" cy="576262"/>
          </a:xfrm>
        </p:spPr>
        <p:txBody>
          <a:bodyPr vert="horz" lIns="91440" tIns="45720" rIns="91440" bIns="45720" rtlCol="0" anchor="b">
            <a:no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smtClean="0"/>
              <a:t>Click to edit Master text styles</a:t>
            </a:r>
          </a:p>
        </p:txBody>
      </p:sp>
      <p:sp>
        <p:nvSpPr>
          <p:cNvPr id="10" name="Text Placeholder 3"/>
          <p:cNvSpPr>
            <a:spLocks noGrp="1"/>
          </p:cNvSpPr>
          <p:nvPr>
            <p:ph type="body" sz="half" idx="16"/>
          </p:nvPr>
        </p:nvSpPr>
        <p:spPr>
          <a:xfrm>
            <a:off x="4577441" y="257175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7829035" y="1885950"/>
            <a:ext cx="2932113" cy="576262"/>
          </a:xfrm>
        </p:spPr>
        <p:txBody>
          <a:bodyPr vert="horz" lIns="91440" tIns="45720" rIns="91440" bIns="45720" rtlCol="0" anchor="b">
            <a:noAutofit/>
          </a:bodyPr>
          <a:lstStyle>
            <a:lvl1pPr>
              <a:buNone/>
              <a:defRPr lang="en-US" sz="24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smtClean="0"/>
              <a:t>Click to edit Master text styles</a:t>
            </a:r>
          </a:p>
        </p:txBody>
      </p:sp>
      <p:sp>
        <p:nvSpPr>
          <p:cNvPr id="12" name="Text Placeholder 3"/>
          <p:cNvSpPr>
            <a:spLocks noGrp="1"/>
          </p:cNvSpPr>
          <p:nvPr>
            <p:ph type="body" sz="half" idx="17"/>
          </p:nvPr>
        </p:nvSpPr>
        <p:spPr>
          <a:xfrm>
            <a:off x="7829035" y="257175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8668F3F9-58BC-440B-B37B-805B9055EF92}" type="datetimeFigureOut">
              <a:rPr lang="en-US" dirty="0"/>
              <a:t>12/3/2019</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838200" y="365125"/>
            <a:ext cx="10515600" cy="1325563"/>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1332085" y="4297503"/>
            <a:ext cx="2940050"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1332085" y="2256354"/>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1332085" y="4873765"/>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568997" y="4297503"/>
            <a:ext cx="2930525"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568996" y="2256354"/>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567644" y="4873764"/>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7804322" y="4297503"/>
            <a:ext cx="2932113"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7804321" y="2256354"/>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7804197" y="4873762"/>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0D5A53AF-48EA-489D-8260-9DCAB666386A}" type="datetimeFigureOut">
              <a:rPr lang="en-US" dirty="0"/>
              <a:t>12/3/2019</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DED02AE-B9A4-47BD-AF8E-97E16144138B}" type="datetimeFigureOut">
              <a:rPr lang="en-US" dirty="0"/>
              <a:t>12/3/2019</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F0FD78B-DB02-4362-BCDC-98A55456977C}" type="datetimeFigureOut">
              <a:rPr lang="en-US" dirty="0"/>
              <a:t>12/3/2019</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120000" y="1825625"/>
            <a:ext cx="102338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51CF1133-3259-4C45-BABA-5B62D9C6F78D}" type="datetimeFigureOut">
              <a:rPr lang="en-US" dirty="0"/>
              <a:t>12/3/2019</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r>
              <a:rPr lang="en-US" dirty="0"/>
              <a:t>
              </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7.xml"/><Relationship Id="rId4" Type="http://schemas.openxmlformats.org/officeDocument/2006/relationships/image" Target="../media/image8.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7.xml"/><Relationship Id="rId6" Type="http://schemas.openxmlformats.org/officeDocument/2006/relationships/image" Target="../media/image13.gif"/><Relationship Id="rId5" Type="http://schemas.openxmlformats.org/officeDocument/2006/relationships/image" Target="../media/image12.jpg"/><Relationship Id="rId4" Type="http://schemas.openxmlformats.org/officeDocument/2006/relationships/image" Target="../media/image11.jpg"/></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9.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32.jp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image" Target="../media/image34.jp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36.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image" Target="../media/image38.jpg"/><Relationship Id="rId1" Type="http://schemas.openxmlformats.org/officeDocument/2006/relationships/slideLayout" Target="../slideLayouts/slideLayout7.xml"/><Relationship Id="rId4" Type="http://schemas.openxmlformats.org/officeDocument/2006/relationships/image" Target="../media/image40.jpg"/></Relationships>
</file>

<file path=ppt/slides/_rels/slide29.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image" Target="../media/image42.jp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image" Target="../media/image44.jpg"/><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image" Target="../media/image46.jpg"/><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image" Target="../media/image48.jpg"/><Relationship Id="rId1" Type="http://schemas.openxmlformats.org/officeDocument/2006/relationships/slideLayout" Target="../slideLayouts/slideLayout7.xml"/><Relationship Id="rId5" Type="http://schemas.openxmlformats.org/officeDocument/2006/relationships/image" Target="../media/image51.jpg"/><Relationship Id="rId4" Type="http://schemas.openxmlformats.org/officeDocument/2006/relationships/image" Target="../media/image50.jpg"/></Relationships>
</file>

<file path=ppt/slides/_rels/slide35.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image" Target="../media/image52.jp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image" Target="../media/image54.jp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image" Target="../media/image56.jp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image" Target="../media/image58.jp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image" Target="../media/image60.jpg"/><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image" Target="../media/image62.jpg"/><Relationship Id="rId1" Type="http://schemas.openxmlformats.org/officeDocument/2006/relationships/slideLayout" Target="../slideLayouts/slideLayout7.xml"/><Relationship Id="rId5" Type="http://schemas.openxmlformats.org/officeDocument/2006/relationships/image" Target="../media/image65.jpg"/><Relationship Id="rId4" Type="http://schemas.openxmlformats.org/officeDocument/2006/relationships/image" Target="../media/image64.jpg"/></Relationships>
</file>

<file path=ppt/slides/_rels/slide42.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image" Target="../media/image66.jpg"/><Relationship Id="rId1" Type="http://schemas.openxmlformats.org/officeDocument/2006/relationships/slideLayout" Target="../slideLayouts/slideLayout8.xml"/><Relationship Id="rId5" Type="http://schemas.openxmlformats.org/officeDocument/2006/relationships/image" Target="../media/image69.jpg"/><Relationship Id="rId4" Type="http://schemas.openxmlformats.org/officeDocument/2006/relationships/image" Target="../media/image68.jpg"/></Relationships>
</file>

<file path=ppt/slides/_rels/slide43.xml.rels><?xml version="1.0" encoding="UTF-8" standalone="yes"?>
<Relationships xmlns="http://schemas.openxmlformats.org/package/2006/relationships"><Relationship Id="rId2" Type="http://schemas.openxmlformats.org/officeDocument/2006/relationships/image" Target="../media/image70.jpg"/><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image" Target="../media/image71.png"/><Relationship Id="rId1" Type="http://schemas.openxmlformats.org/officeDocument/2006/relationships/slideLayout" Target="../slideLayouts/slideLayout8.xml"/></Relationships>
</file>

<file path=ppt/slides/_rels/slide45.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image" Target="../media/image73.jp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image" Target="../media/image75.jpg"/><Relationship Id="rId1" Type="http://schemas.openxmlformats.org/officeDocument/2006/relationships/slideLayout" Target="../slideLayouts/slideLayout8.xml"/><Relationship Id="rId5" Type="http://schemas.openxmlformats.org/officeDocument/2006/relationships/image" Target="../media/image78.jpg"/><Relationship Id="rId4" Type="http://schemas.openxmlformats.org/officeDocument/2006/relationships/image" Target="../media/image77.jp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image" Target="../media/image79.jpg"/><Relationship Id="rId1" Type="http://schemas.openxmlformats.org/officeDocument/2006/relationships/slideLayout" Target="../slideLayouts/slideLayout7.xml"/><Relationship Id="rId5" Type="http://schemas.openxmlformats.org/officeDocument/2006/relationships/image" Target="../media/image82.jpg"/><Relationship Id="rId4" Type="http://schemas.openxmlformats.org/officeDocument/2006/relationships/image" Target="../media/image81.jp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8" Type="http://schemas.openxmlformats.org/officeDocument/2006/relationships/image" Target="../media/image89.jpg"/><Relationship Id="rId3" Type="http://schemas.openxmlformats.org/officeDocument/2006/relationships/image" Target="../media/image84.jpg"/><Relationship Id="rId7" Type="http://schemas.openxmlformats.org/officeDocument/2006/relationships/image" Target="../media/image88.jpg"/><Relationship Id="rId2" Type="http://schemas.openxmlformats.org/officeDocument/2006/relationships/image" Target="../media/image83.jpg"/><Relationship Id="rId1" Type="http://schemas.openxmlformats.org/officeDocument/2006/relationships/slideLayout" Target="../slideLayouts/slideLayout7.xml"/><Relationship Id="rId6" Type="http://schemas.openxmlformats.org/officeDocument/2006/relationships/image" Target="../media/image87.jpg"/><Relationship Id="rId11" Type="http://schemas.openxmlformats.org/officeDocument/2006/relationships/image" Target="../media/image92.jpg"/><Relationship Id="rId5" Type="http://schemas.openxmlformats.org/officeDocument/2006/relationships/image" Target="../media/image86.jpg"/><Relationship Id="rId10" Type="http://schemas.openxmlformats.org/officeDocument/2006/relationships/image" Target="../media/image91.jpg"/><Relationship Id="rId4" Type="http://schemas.openxmlformats.org/officeDocument/2006/relationships/image" Target="../media/image85.jpg"/><Relationship Id="rId9" Type="http://schemas.openxmlformats.org/officeDocument/2006/relationships/image" Target="../media/image90.gif"/></Relationships>
</file>

<file path=ppt/slides/_rels/slide51.xml.rels><?xml version="1.0" encoding="UTF-8" standalone="yes"?>
<Relationships xmlns="http://schemas.openxmlformats.org/package/2006/relationships"><Relationship Id="rId3" Type="http://schemas.openxmlformats.org/officeDocument/2006/relationships/image" Target="../media/image94.jpg"/><Relationship Id="rId7" Type="http://schemas.openxmlformats.org/officeDocument/2006/relationships/image" Target="../media/image98.jpg"/><Relationship Id="rId2" Type="http://schemas.openxmlformats.org/officeDocument/2006/relationships/image" Target="../media/image93.jpg"/><Relationship Id="rId1" Type="http://schemas.openxmlformats.org/officeDocument/2006/relationships/slideLayout" Target="../slideLayouts/slideLayout7.xml"/><Relationship Id="rId6" Type="http://schemas.openxmlformats.org/officeDocument/2006/relationships/image" Target="../media/image97.jpg"/><Relationship Id="rId5" Type="http://schemas.openxmlformats.org/officeDocument/2006/relationships/image" Target="../media/image96.jpg"/><Relationship Id="rId4" Type="http://schemas.openxmlformats.org/officeDocument/2006/relationships/image" Target="../media/image95.jpg"/></Relationships>
</file>

<file path=ppt/slides/_rels/slide52.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image" Target="../media/image99.jp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7200" dirty="0" smtClean="0"/>
              <a:t>Rome :The Rise  to Empire</a:t>
            </a:r>
            <a:endParaRPr lang="en-US" sz="7200" dirty="0"/>
          </a:p>
        </p:txBody>
      </p:sp>
      <p:sp>
        <p:nvSpPr>
          <p:cNvPr id="3" name="Subtitle 2"/>
          <p:cNvSpPr>
            <a:spLocks noGrp="1"/>
          </p:cNvSpPr>
          <p:nvPr>
            <p:ph type="subTitle" idx="1"/>
          </p:nvPr>
        </p:nvSpPr>
        <p:spPr>
          <a:xfrm>
            <a:off x="2209800" y="4659575"/>
            <a:ext cx="9144000" cy="754025"/>
          </a:xfrm>
        </p:spPr>
        <p:txBody>
          <a:bodyPr/>
          <a:lstStyle/>
          <a:p>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2200" y="680031"/>
            <a:ext cx="10058400" cy="3287626"/>
          </a:xfrm>
          <a:prstGeom prst="rect">
            <a:avLst/>
          </a:prstGeom>
        </p:spPr>
      </p:pic>
    </p:spTree>
    <p:extLst>
      <p:ext uri="{BB962C8B-B14F-4D97-AF65-F5344CB8AC3E}">
        <p14:creationId xmlns:p14="http://schemas.microsoft.com/office/powerpoint/2010/main" val="12368791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56000" y="304800"/>
            <a:ext cx="5080000" cy="6248400"/>
          </a:xfrm>
          <a:prstGeom prst="rect">
            <a:avLst/>
          </a:prstGeom>
        </p:spPr>
      </p:pic>
    </p:spTree>
    <p:extLst>
      <p:ext uri="{BB962C8B-B14F-4D97-AF65-F5344CB8AC3E}">
        <p14:creationId xmlns:p14="http://schemas.microsoft.com/office/powerpoint/2010/main" val="34668441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0" y="222250"/>
            <a:ext cx="7620000" cy="6413500"/>
          </a:xfrm>
          <a:prstGeom prst="rect">
            <a:avLst/>
          </a:prstGeom>
        </p:spPr>
      </p:pic>
    </p:spTree>
    <p:extLst>
      <p:ext uri="{BB962C8B-B14F-4D97-AF65-F5344CB8AC3E}">
        <p14:creationId xmlns:p14="http://schemas.microsoft.com/office/powerpoint/2010/main" val="4573105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822960"/>
            <a:ext cx="9144000" cy="5212080"/>
          </a:xfrm>
          <a:prstGeom prst="rect">
            <a:avLst/>
          </a:prstGeom>
        </p:spPr>
      </p:pic>
    </p:spTree>
    <p:extLst>
      <p:ext uri="{BB962C8B-B14F-4D97-AF65-F5344CB8AC3E}">
        <p14:creationId xmlns:p14="http://schemas.microsoft.com/office/powerpoint/2010/main" val="19437736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917575"/>
          </a:xfrm>
        </p:spPr>
        <p:txBody>
          <a:bodyPr>
            <a:normAutofit/>
          </a:bodyPr>
          <a:lstStyle/>
          <a:p>
            <a:r>
              <a:rPr lang="en-US" sz="6000" u="sng" dirty="0" smtClean="0"/>
              <a:t>Rome’s Early History</a:t>
            </a:r>
            <a:endParaRPr lang="en-US" sz="6000" u="sng" dirty="0"/>
          </a:p>
        </p:txBody>
      </p:sp>
      <p:sp>
        <p:nvSpPr>
          <p:cNvPr id="3" name="TextBox 2"/>
          <p:cNvSpPr txBox="1"/>
          <p:nvPr/>
        </p:nvSpPr>
        <p:spPr>
          <a:xfrm>
            <a:off x="431800" y="1282700"/>
            <a:ext cx="11493500" cy="5016758"/>
          </a:xfrm>
          <a:prstGeom prst="rect">
            <a:avLst/>
          </a:prstGeom>
          <a:noFill/>
        </p:spPr>
        <p:txBody>
          <a:bodyPr wrap="square" rtlCol="0">
            <a:spAutoFit/>
          </a:bodyPr>
          <a:lstStyle/>
          <a:p>
            <a:pPr marL="285750" indent="-285750">
              <a:buFont typeface="Arial" panose="020B0604020202020204" pitchFamily="34" charset="0"/>
              <a:buChar char="•"/>
            </a:pPr>
            <a:r>
              <a:rPr lang="en-US" sz="2000" dirty="0" smtClean="0"/>
              <a:t>Rome’s origins are found among the tribes of the Iron Age called Etruscans, who invaded the Italian peninsula just after the first millennium B.C.E. and ruled as kings.</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smtClean="0"/>
              <a:t>By mid-eighth century B.C.E., the various established people of the area rebelled against the Etruscans and founded the city of Rome in the lower valley of the Tiber river. This new settlement was infused with other Mediterranean peoples from surrounding areas like the Latins, the Greeks, and the Phoenicians; and the new Romans borrowed elements from each to enhance their own history.</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smtClean="0"/>
              <a:t>From the Etruscans, the Romans absorbed the fundamentals of urban planning, chariot racing, the toga, bronze and gold crafting, and a principal structure of Mesopotamian architecture-the arch.</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smtClean="0"/>
              <a:t>From the Greeks, the Romans borrowed a bevy of gods and goddesses, linguistic and literary principals, and the aesthetics of the Classical style. </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smtClean="0"/>
              <a:t>In absorbing the best elements each set of people in the surrounding areas, the Romans would create the most powerful world-state in ancient history. What has the United States borrowed from other cultures?</a:t>
            </a:r>
            <a:endParaRPr lang="en-US" sz="2000" dirty="0"/>
          </a:p>
        </p:txBody>
      </p:sp>
    </p:spTree>
    <p:extLst>
      <p:ext uri="{BB962C8B-B14F-4D97-AF65-F5344CB8AC3E}">
        <p14:creationId xmlns:p14="http://schemas.microsoft.com/office/powerpoint/2010/main" val="26694684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2047" y="201706"/>
            <a:ext cx="5567082" cy="461665"/>
          </a:xfrm>
          <a:prstGeom prst="rect">
            <a:avLst/>
          </a:prstGeom>
          <a:noFill/>
        </p:spPr>
        <p:txBody>
          <a:bodyPr wrap="square" rtlCol="0">
            <a:spAutoFit/>
          </a:bodyPr>
          <a:lstStyle/>
          <a:p>
            <a:r>
              <a:rPr lang="en-US" sz="2400" b="1" u="sng" dirty="0" smtClean="0"/>
              <a:t>Etruscan Art:</a:t>
            </a:r>
            <a:endParaRPr lang="en-US" sz="2400" b="1" u="sng" dirty="0"/>
          </a:p>
        </p:txBody>
      </p:sp>
      <p:sp>
        <p:nvSpPr>
          <p:cNvPr id="3" name="TextBox 2"/>
          <p:cNvSpPr txBox="1"/>
          <p:nvPr/>
        </p:nvSpPr>
        <p:spPr>
          <a:xfrm>
            <a:off x="242047" y="663371"/>
            <a:ext cx="5002305" cy="5909310"/>
          </a:xfrm>
          <a:prstGeom prst="rect">
            <a:avLst/>
          </a:prstGeom>
          <a:noFill/>
        </p:spPr>
        <p:txBody>
          <a:bodyPr wrap="square" rtlCol="0">
            <a:spAutoFit/>
          </a:bodyPr>
          <a:lstStyle/>
          <a:p>
            <a:pPr marL="285750" indent="-285750">
              <a:buFont typeface="Arial" panose="020B0604020202020204" pitchFamily="34" charset="0"/>
              <a:buChar char="•"/>
            </a:pPr>
            <a:r>
              <a:rPr lang="en-US" dirty="0" smtClean="0"/>
              <a:t>Before the emergence of the Romans, Italy was dominated by the Etruscans, a people who appear in historical record around the eighth century B.C.E.</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Their trading links brought them into contact with many cultures, but their art was chiefly influenced by the Greeks.</a:t>
            </a:r>
          </a:p>
          <a:p>
            <a:pPr marL="285750" indent="-285750">
              <a:buFont typeface="Arial" panose="020B0604020202020204" pitchFamily="34" charset="0"/>
              <a:buChar char="•"/>
            </a:pPr>
            <a:endParaRPr lang="en-US" dirty="0" smtClean="0"/>
          </a:p>
          <a:p>
            <a:pPr marL="285750" indent="-285750">
              <a:buFont typeface="Arial" panose="020B0604020202020204" pitchFamily="34" charset="0"/>
              <a:buChar char="•"/>
            </a:pPr>
            <a:r>
              <a:rPr lang="en-US" dirty="0" smtClean="0"/>
              <a:t>The Etruscans were concerned with the preservation of the body and the afterlife, and they developed an elaborate cult of the dead. They created huge necropolises and staged funeral games-a precursor to the gladiator games in Rome.</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The Etruscans were also noted for their tomb sculpture and high quality metalwork. The latter includes some remarkable bronze mirrors, decorated with mythological scenes, highlighting the benefits of physical beauty.</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99953" y="131114"/>
            <a:ext cx="5300472" cy="3486912"/>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32612" y="3738282"/>
            <a:ext cx="4061012" cy="2944906"/>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09989" y="3834636"/>
            <a:ext cx="2190436" cy="2738045"/>
          </a:xfrm>
          <a:prstGeom prst="rect">
            <a:avLst/>
          </a:prstGeom>
        </p:spPr>
      </p:pic>
    </p:spTree>
    <p:extLst>
      <p:ext uri="{BB962C8B-B14F-4D97-AF65-F5344CB8AC3E}">
        <p14:creationId xmlns:p14="http://schemas.microsoft.com/office/powerpoint/2010/main" val="39064362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4550" y="174625"/>
            <a:ext cx="10515600" cy="892175"/>
          </a:xfrm>
        </p:spPr>
        <p:txBody>
          <a:bodyPr>
            <a:normAutofit fontScale="90000"/>
          </a:bodyPr>
          <a:lstStyle/>
          <a:p>
            <a:r>
              <a:rPr lang="en-US" u="sng" dirty="0" smtClean="0"/>
              <a:t>The Roman Republic (509-133 B.C.E.)</a:t>
            </a:r>
            <a:endParaRPr lang="en-US" u="sng" dirty="0"/>
          </a:p>
        </p:txBody>
      </p:sp>
      <p:sp>
        <p:nvSpPr>
          <p:cNvPr id="3" name="TextBox 2"/>
          <p:cNvSpPr txBox="1"/>
          <p:nvPr/>
        </p:nvSpPr>
        <p:spPr>
          <a:xfrm>
            <a:off x="254000" y="1066800"/>
            <a:ext cx="11696700" cy="5663089"/>
          </a:xfrm>
          <a:prstGeom prst="rect">
            <a:avLst/>
          </a:prstGeom>
          <a:noFill/>
        </p:spPr>
        <p:txBody>
          <a:bodyPr wrap="square" rtlCol="0">
            <a:spAutoFit/>
          </a:bodyPr>
          <a:lstStyle/>
          <a:p>
            <a:pPr marL="342900" indent="-342900">
              <a:buFont typeface="Arial" panose="020B0604020202020204" pitchFamily="34" charset="0"/>
              <a:buChar char="•"/>
            </a:pPr>
            <a:r>
              <a:rPr lang="en-US" sz="1900" dirty="0" smtClean="0"/>
              <a:t>After the Etruscans were overthrown, the existing monarchy gave way to a government “of the people” (</a:t>
            </a:r>
            <a:r>
              <a:rPr lang="en-US" sz="1900" i="1" dirty="0" smtClean="0"/>
              <a:t>res </a:t>
            </a:r>
            <a:r>
              <a:rPr lang="en-US" sz="1900" i="1" dirty="0" err="1" smtClean="0"/>
              <a:t>publica</a:t>
            </a:r>
            <a:r>
              <a:rPr lang="en-US" sz="1900" i="1" dirty="0" smtClean="0"/>
              <a:t>).  </a:t>
            </a:r>
            <a:r>
              <a:rPr lang="en-US" sz="1900" dirty="0" smtClean="0"/>
              <a:t>Done away with were the kings, and in their place the elected consul  was created.</a:t>
            </a:r>
          </a:p>
          <a:p>
            <a:pPr marL="342900" indent="-342900">
              <a:buFont typeface="Arial" panose="020B0604020202020204" pitchFamily="34" charset="0"/>
              <a:buChar char="•"/>
            </a:pPr>
            <a:endParaRPr lang="en-US" sz="1900" i="1" dirty="0"/>
          </a:p>
          <a:p>
            <a:pPr marL="342900" indent="-342900">
              <a:buFont typeface="Arial" panose="020B0604020202020204" pitchFamily="34" charset="0"/>
              <a:buChar char="•"/>
            </a:pPr>
            <a:r>
              <a:rPr lang="en-US" sz="1900" dirty="0" smtClean="0"/>
              <a:t>The agricultural population of ancient Rome consisted of a powerful class of large landowners called </a:t>
            </a:r>
            <a:r>
              <a:rPr lang="en-US" sz="1900" i="1" dirty="0" smtClean="0"/>
              <a:t>patricians. </a:t>
            </a:r>
            <a:r>
              <a:rPr lang="en-US" sz="1900" dirty="0" smtClean="0"/>
              <a:t>This wealthy upper class were life members of the Roman Senate and controlled the lawmaking process.</a:t>
            </a:r>
          </a:p>
          <a:p>
            <a:pPr marL="342900" indent="-342900">
              <a:buFont typeface="Arial" panose="020B0604020202020204" pitchFamily="34" charset="0"/>
              <a:buChar char="•"/>
            </a:pPr>
            <a:endParaRPr lang="en-US" sz="1900" dirty="0"/>
          </a:p>
          <a:p>
            <a:pPr marL="342900" indent="-342900">
              <a:buFont typeface="Arial" panose="020B0604020202020204" pitchFamily="34" charset="0"/>
              <a:buChar char="•"/>
            </a:pPr>
            <a:r>
              <a:rPr lang="en-US" sz="1900" dirty="0" smtClean="0"/>
              <a:t>The remaining population of Rome was made up of a more populous class of farmers and small landowners called </a:t>
            </a:r>
            <a:r>
              <a:rPr lang="en-US" sz="1900" i="1" dirty="0" smtClean="0"/>
              <a:t>plebeians.</a:t>
            </a:r>
            <a:r>
              <a:rPr lang="en-US" sz="1900" dirty="0" smtClean="0"/>
              <a:t> The plebeians constituted the membership of Popular Assembly, which had a fairly small voice initially. However, through their service as soldiers in the Roman army they made themselves heard, eventually winning the freedom to intermarry with patricians, the right to hold executive office, and, finally, in 287 B.C.E., the privilege of making laws.</a:t>
            </a:r>
          </a:p>
          <a:p>
            <a:pPr marL="342900" indent="-342900">
              <a:buFont typeface="Arial" panose="020B0604020202020204" pitchFamily="34" charset="0"/>
              <a:buChar char="•"/>
            </a:pPr>
            <a:endParaRPr lang="en-US" sz="1900" dirty="0"/>
          </a:p>
          <a:p>
            <a:pPr marL="342900" indent="-342900">
              <a:buFont typeface="Arial" panose="020B0604020202020204" pitchFamily="34" charset="0"/>
              <a:buChar char="•"/>
            </a:pPr>
            <a:r>
              <a:rPr lang="en-US" sz="1900" dirty="0" smtClean="0"/>
              <a:t>Despite the difficulties arising from governing far off territories, (the Empire’s reach included most of North Africa, Greece, Egypt, and much of Southwest Asia), the Roman’s were efficient administrators. They demanded taxes, service in the Roman army, and slaves from their foreign provinces.</a:t>
            </a:r>
          </a:p>
          <a:p>
            <a:pPr marL="342900" indent="-342900">
              <a:buFont typeface="Arial" panose="020B0604020202020204" pitchFamily="34" charset="0"/>
              <a:buChar char="•"/>
            </a:pPr>
            <a:endParaRPr lang="en-US" sz="1900" dirty="0"/>
          </a:p>
          <a:p>
            <a:pPr marL="342900" indent="-342900">
              <a:buFont typeface="Arial" panose="020B0604020202020204" pitchFamily="34" charset="0"/>
              <a:buChar char="•"/>
            </a:pPr>
            <a:r>
              <a:rPr lang="en-US" sz="1900" dirty="0" smtClean="0"/>
              <a:t>The Roman’s brought the Latin language and Roman law to the provinces. They built paved roads, fresh water aqueducts, bridges, and eventually granted the people of their conquered territories Roman citizenship.</a:t>
            </a:r>
          </a:p>
          <a:p>
            <a:pPr marL="342900" indent="-342900">
              <a:buFont typeface="Arial" panose="020B0604020202020204" pitchFamily="34" charset="0"/>
              <a:buChar char="•"/>
            </a:pPr>
            <a:endParaRPr lang="en-US" sz="2000" dirty="0"/>
          </a:p>
        </p:txBody>
      </p:sp>
    </p:spTree>
    <p:extLst>
      <p:ext uri="{BB962C8B-B14F-4D97-AF65-F5344CB8AC3E}">
        <p14:creationId xmlns:p14="http://schemas.microsoft.com/office/powerpoint/2010/main" val="15365172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31651" y="220850"/>
            <a:ext cx="6185647" cy="707886"/>
          </a:xfrm>
          <a:prstGeom prst="rect">
            <a:avLst/>
          </a:prstGeom>
          <a:noFill/>
        </p:spPr>
        <p:txBody>
          <a:bodyPr wrap="square" rtlCol="0">
            <a:spAutoFit/>
          </a:bodyPr>
          <a:lstStyle/>
          <a:p>
            <a:r>
              <a:rPr lang="en-US" sz="4000" b="1" u="sng" dirty="0" smtClean="0"/>
              <a:t>Roman Class Divisions:</a:t>
            </a:r>
            <a:endParaRPr lang="en-US" sz="4000" b="1" u="sng"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78034" y="4652682"/>
            <a:ext cx="1775011" cy="2111187"/>
          </a:xfrm>
          <a:prstGeom prst="rect">
            <a:avLst/>
          </a:prstGeom>
        </p:spPr>
      </p:pic>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b="6991"/>
          <a:stretch/>
        </p:blipFill>
        <p:spPr>
          <a:xfrm>
            <a:off x="7903015" y="3899647"/>
            <a:ext cx="2214283" cy="2830062"/>
          </a:xfrm>
          <a:prstGeom prst="rect">
            <a:avLst/>
          </a:prstGeom>
        </p:spPr>
      </p:pic>
      <p:pic>
        <p:nvPicPr>
          <p:cNvPr id="5" name="Picture 4"/>
          <p:cNvPicPr>
            <a:picLocks noChangeAspect="1"/>
          </p:cNvPicPr>
          <p:nvPr/>
        </p:nvPicPr>
        <p:blipFill rotWithShape="1">
          <a:blip r:embed="rId4">
            <a:extLst>
              <a:ext uri="{28A0092B-C50C-407E-A947-70E740481C1C}">
                <a14:useLocalDpi xmlns:a14="http://schemas.microsoft.com/office/drawing/2010/main" val="0"/>
              </a:ext>
            </a:extLst>
          </a:blip>
          <a:srcRect b="5451"/>
          <a:stretch/>
        </p:blipFill>
        <p:spPr>
          <a:xfrm>
            <a:off x="5072908" y="3314696"/>
            <a:ext cx="2669371" cy="3449172"/>
          </a:xfrm>
          <a:prstGeom prst="rect">
            <a:avLst/>
          </a:prstGeom>
        </p:spPr>
      </p:pic>
      <p:pic>
        <p:nvPicPr>
          <p:cNvPr id="6" name="Picture 5"/>
          <p:cNvPicPr>
            <a:picLocks noChangeAspect="1"/>
          </p:cNvPicPr>
          <p:nvPr/>
        </p:nvPicPr>
        <p:blipFill rotWithShape="1">
          <a:blip r:embed="rId5">
            <a:extLst>
              <a:ext uri="{28A0092B-C50C-407E-A947-70E740481C1C}">
                <a14:useLocalDpi xmlns:a14="http://schemas.microsoft.com/office/drawing/2010/main" val="0"/>
              </a:ext>
            </a:extLst>
          </a:blip>
          <a:srcRect r="13989"/>
          <a:stretch/>
        </p:blipFill>
        <p:spPr>
          <a:xfrm>
            <a:off x="268941" y="811305"/>
            <a:ext cx="1831137" cy="5952564"/>
          </a:xfrm>
          <a:prstGeom prst="rect">
            <a:avLst/>
          </a:prstGeom>
        </p:spPr>
      </p:pic>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217151" y="2622173"/>
            <a:ext cx="2738684" cy="4141695"/>
          </a:xfrm>
          <a:prstGeom prst="rect">
            <a:avLst/>
          </a:prstGeom>
        </p:spPr>
      </p:pic>
      <p:sp>
        <p:nvSpPr>
          <p:cNvPr id="8" name="TextBox 7"/>
          <p:cNvSpPr txBox="1"/>
          <p:nvPr/>
        </p:nvSpPr>
        <p:spPr>
          <a:xfrm>
            <a:off x="376519" y="390127"/>
            <a:ext cx="1600200" cy="369332"/>
          </a:xfrm>
          <a:prstGeom prst="rect">
            <a:avLst/>
          </a:prstGeom>
          <a:noFill/>
        </p:spPr>
        <p:txBody>
          <a:bodyPr wrap="square" rtlCol="0">
            <a:spAutoFit/>
          </a:bodyPr>
          <a:lstStyle/>
          <a:p>
            <a:pPr algn="ctr"/>
            <a:r>
              <a:rPr lang="en-US" b="1" dirty="0" smtClean="0"/>
              <a:t>Patrician</a:t>
            </a:r>
            <a:endParaRPr lang="en-US" b="1" dirty="0"/>
          </a:p>
        </p:txBody>
      </p:sp>
      <p:sp>
        <p:nvSpPr>
          <p:cNvPr id="9" name="TextBox 8"/>
          <p:cNvSpPr txBox="1"/>
          <p:nvPr/>
        </p:nvSpPr>
        <p:spPr>
          <a:xfrm>
            <a:off x="2443493" y="2229525"/>
            <a:ext cx="2285999" cy="369332"/>
          </a:xfrm>
          <a:prstGeom prst="rect">
            <a:avLst/>
          </a:prstGeom>
          <a:noFill/>
        </p:spPr>
        <p:txBody>
          <a:bodyPr wrap="square" rtlCol="0">
            <a:spAutoFit/>
          </a:bodyPr>
          <a:lstStyle/>
          <a:p>
            <a:pPr algn="ctr"/>
            <a:r>
              <a:rPr lang="en-US" b="1" dirty="0" smtClean="0"/>
              <a:t>Plebeian</a:t>
            </a:r>
            <a:endParaRPr lang="en-US" b="1" dirty="0"/>
          </a:p>
        </p:txBody>
      </p:sp>
      <p:sp>
        <p:nvSpPr>
          <p:cNvPr id="10" name="TextBox 9"/>
          <p:cNvSpPr txBox="1"/>
          <p:nvPr/>
        </p:nvSpPr>
        <p:spPr>
          <a:xfrm>
            <a:off x="5291487" y="2945364"/>
            <a:ext cx="2232211" cy="369332"/>
          </a:xfrm>
          <a:prstGeom prst="rect">
            <a:avLst/>
          </a:prstGeom>
          <a:noFill/>
        </p:spPr>
        <p:txBody>
          <a:bodyPr wrap="square" rtlCol="0">
            <a:spAutoFit/>
          </a:bodyPr>
          <a:lstStyle/>
          <a:p>
            <a:pPr algn="ctr"/>
            <a:r>
              <a:rPr lang="en-US" b="1" dirty="0" smtClean="0"/>
              <a:t>Freedman</a:t>
            </a:r>
            <a:endParaRPr lang="en-US" b="1" dirty="0"/>
          </a:p>
        </p:txBody>
      </p:sp>
      <p:sp>
        <p:nvSpPr>
          <p:cNvPr id="11" name="TextBox 10"/>
          <p:cNvSpPr txBox="1"/>
          <p:nvPr/>
        </p:nvSpPr>
        <p:spPr>
          <a:xfrm>
            <a:off x="8095756" y="3530315"/>
            <a:ext cx="1828800" cy="369332"/>
          </a:xfrm>
          <a:prstGeom prst="rect">
            <a:avLst/>
          </a:prstGeom>
          <a:noFill/>
        </p:spPr>
        <p:txBody>
          <a:bodyPr wrap="square" rtlCol="0">
            <a:spAutoFit/>
          </a:bodyPr>
          <a:lstStyle/>
          <a:p>
            <a:pPr algn="ctr"/>
            <a:r>
              <a:rPr lang="en-US" b="1" dirty="0" smtClean="0"/>
              <a:t>Women</a:t>
            </a:r>
            <a:endParaRPr lang="en-US" b="1" dirty="0"/>
          </a:p>
        </p:txBody>
      </p:sp>
      <p:sp>
        <p:nvSpPr>
          <p:cNvPr id="12" name="TextBox 11"/>
          <p:cNvSpPr txBox="1"/>
          <p:nvPr/>
        </p:nvSpPr>
        <p:spPr>
          <a:xfrm>
            <a:off x="10486463" y="4283350"/>
            <a:ext cx="1358151" cy="369332"/>
          </a:xfrm>
          <a:prstGeom prst="rect">
            <a:avLst/>
          </a:prstGeom>
          <a:noFill/>
        </p:spPr>
        <p:txBody>
          <a:bodyPr wrap="square" rtlCol="0">
            <a:spAutoFit/>
          </a:bodyPr>
          <a:lstStyle/>
          <a:p>
            <a:pPr algn="ctr"/>
            <a:r>
              <a:rPr lang="en-US" b="1" dirty="0" smtClean="0"/>
              <a:t>Slave</a:t>
            </a:r>
            <a:endParaRPr lang="en-US" b="1" dirty="0"/>
          </a:p>
        </p:txBody>
      </p:sp>
    </p:spTree>
    <p:extLst>
      <p:ext uri="{BB962C8B-B14F-4D97-AF65-F5344CB8AC3E}">
        <p14:creationId xmlns:p14="http://schemas.microsoft.com/office/powerpoint/2010/main" val="1052030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36776" y="452718"/>
            <a:ext cx="6598024" cy="6019800"/>
          </a:xfrm>
          <a:prstGeom prst="rect">
            <a:avLst/>
          </a:prstGeom>
        </p:spPr>
      </p:pic>
      <p:sp>
        <p:nvSpPr>
          <p:cNvPr id="3" name="TextBox 2"/>
          <p:cNvSpPr txBox="1"/>
          <p:nvPr/>
        </p:nvSpPr>
        <p:spPr>
          <a:xfrm>
            <a:off x="228600" y="201706"/>
            <a:ext cx="4733365" cy="707886"/>
          </a:xfrm>
          <a:prstGeom prst="rect">
            <a:avLst/>
          </a:prstGeom>
          <a:noFill/>
        </p:spPr>
        <p:txBody>
          <a:bodyPr wrap="square" rtlCol="0">
            <a:spAutoFit/>
          </a:bodyPr>
          <a:lstStyle/>
          <a:p>
            <a:r>
              <a:rPr lang="en-US" sz="4000" b="1" dirty="0" smtClean="0"/>
              <a:t>The Laurel Wreath</a:t>
            </a:r>
            <a:endParaRPr lang="en-US" sz="4000" b="1" dirty="0"/>
          </a:p>
        </p:txBody>
      </p:sp>
      <p:sp>
        <p:nvSpPr>
          <p:cNvPr id="4" name="TextBox 3"/>
          <p:cNvSpPr txBox="1"/>
          <p:nvPr/>
        </p:nvSpPr>
        <p:spPr>
          <a:xfrm>
            <a:off x="228600" y="909592"/>
            <a:ext cx="4733365" cy="5539978"/>
          </a:xfrm>
          <a:prstGeom prst="rect">
            <a:avLst/>
          </a:prstGeom>
          <a:noFill/>
        </p:spPr>
        <p:txBody>
          <a:bodyPr wrap="square" rtlCol="0">
            <a:spAutoFit/>
          </a:bodyPr>
          <a:lstStyle/>
          <a:p>
            <a:pPr marL="342900" indent="-342900">
              <a:buFont typeface="Arial" panose="020B0604020202020204" pitchFamily="34" charset="0"/>
              <a:buChar char="•"/>
            </a:pPr>
            <a:r>
              <a:rPr lang="en-US" sz="2200" dirty="0" smtClean="0"/>
              <a:t>Made from the leaves and branches of a laurel tree.</a:t>
            </a:r>
          </a:p>
          <a:p>
            <a:pPr marL="342900" indent="-342900">
              <a:buFont typeface="Arial" panose="020B0604020202020204" pitchFamily="34" charset="0"/>
              <a:buChar char="•"/>
            </a:pPr>
            <a:endParaRPr lang="en-US" sz="2200" dirty="0"/>
          </a:p>
          <a:p>
            <a:pPr marL="342900" indent="-342900">
              <a:buFont typeface="Arial" panose="020B0604020202020204" pitchFamily="34" charset="0"/>
              <a:buChar char="•"/>
            </a:pPr>
            <a:r>
              <a:rPr lang="en-US" sz="2200" dirty="0" smtClean="0"/>
              <a:t>Used to show religious, political, and military significance in ancient Roman society.</a:t>
            </a:r>
          </a:p>
          <a:p>
            <a:pPr marL="342900" indent="-342900">
              <a:buFont typeface="Arial" panose="020B0604020202020204" pitchFamily="34" charset="0"/>
              <a:buChar char="•"/>
            </a:pPr>
            <a:endParaRPr lang="en-US" sz="2200" dirty="0"/>
          </a:p>
          <a:p>
            <a:pPr marL="342900" indent="-342900">
              <a:buFont typeface="Arial" panose="020B0604020202020204" pitchFamily="34" charset="0"/>
              <a:buChar char="•"/>
            </a:pPr>
            <a:r>
              <a:rPr lang="en-US" sz="2200" dirty="0" smtClean="0"/>
              <a:t>Emperors and gods are depicted in art wearing laurel wreaths.</a:t>
            </a:r>
          </a:p>
          <a:p>
            <a:pPr marL="342900" indent="-342900">
              <a:buFont typeface="Arial" panose="020B0604020202020204" pitchFamily="34" charset="0"/>
              <a:buChar char="•"/>
            </a:pPr>
            <a:endParaRPr lang="en-US" sz="2200" dirty="0"/>
          </a:p>
          <a:p>
            <a:pPr marL="342900" indent="-342900">
              <a:buFont typeface="Arial" panose="020B0604020202020204" pitchFamily="34" charset="0"/>
              <a:buChar char="•"/>
            </a:pPr>
            <a:r>
              <a:rPr lang="en-US" sz="2200" dirty="0" smtClean="0"/>
              <a:t>Romans used many types of wreaths to show important life achievements  or status changes, but the laurel wreath was reserved for the gods and most prestigious members of society</a:t>
            </a:r>
            <a:r>
              <a:rPr lang="en-US" sz="2400" dirty="0" smtClean="0"/>
              <a:t>. </a:t>
            </a:r>
            <a:endParaRPr lang="en-US" sz="2400" dirty="0"/>
          </a:p>
        </p:txBody>
      </p:sp>
    </p:spTree>
    <p:extLst>
      <p:ext uri="{BB962C8B-B14F-4D97-AF65-F5344CB8AC3E}">
        <p14:creationId xmlns:p14="http://schemas.microsoft.com/office/powerpoint/2010/main" val="23275168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89000" y="1689100"/>
            <a:ext cx="10426700" cy="3785652"/>
          </a:xfrm>
          <a:prstGeom prst="rect">
            <a:avLst/>
          </a:prstGeom>
          <a:noFill/>
        </p:spPr>
        <p:txBody>
          <a:bodyPr wrap="square" rtlCol="0">
            <a:spAutoFit/>
          </a:bodyPr>
          <a:lstStyle/>
          <a:p>
            <a:pPr algn="ctr"/>
            <a:r>
              <a:rPr lang="en-US" sz="4800" dirty="0" smtClean="0"/>
              <a:t>After discussing the attributes of Rome as the most powerful world-state in ancient history, what do you think would lead to it’s downfall a mere 400 years later?</a:t>
            </a:r>
            <a:endParaRPr lang="en-US" sz="4800" dirty="0"/>
          </a:p>
        </p:txBody>
      </p:sp>
    </p:spTree>
    <p:extLst>
      <p:ext uri="{BB962C8B-B14F-4D97-AF65-F5344CB8AC3E}">
        <p14:creationId xmlns:p14="http://schemas.microsoft.com/office/powerpoint/2010/main" val="12166717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1200" y="136525"/>
            <a:ext cx="10515600" cy="790575"/>
          </a:xfrm>
        </p:spPr>
        <p:txBody>
          <a:bodyPr>
            <a:normAutofit fontScale="90000"/>
          </a:bodyPr>
          <a:lstStyle/>
          <a:p>
            <a:pPr algn="ctr"/>
            <a:r>
              <a:rPr lang="en-US" sz="4800" u="sng" dirty="0" smtClean="0"/>
              <a:t>The Collapse of the Republic (133-30 B.C.E.)</a:t>
            </a:r>
            <a:endParaRPr lang="en-US" sz="4800" u="sng" dirty="0"/>
          </a:p>
        </p:txBody>
      </p:sp>
      <p:sp>
        <p:nvSpPr>
          <p:cNvPr id="3" name="TextBox 2"/>
          <p:cNvSpPr txBox="1"/>
          <p:nvPr/>
        </p:nvSpPr>
        <p:spPr>
          <a:xfrm>
            <a:off x="88900" y="927100"/>
            <a:ext cx="11760200" cy="5632311"/>
          </a:xfrm>
          <a:prstGeom prst="rect">
            <a:avLst/>
          </a:prstGeom>
          <a:noFill/>
        </p:spPr>
        <p:txBody>
          <a:bodyPr wrap="square" rtlCol="0">
            <a:spAutoFit/>
          </a:bodyPr>
          <a:lstStyle/>
          <a:p>
            <a:pPr marL="342900" indent="-342900">
              <a:buFont typeface="Arial" panose="020B0604020202020204" pitchFamily="34" charset="0"/>
              <a:buChar char="•"/>
            </a:pPr>
            <a:r>
              <a:rPr lang="en-US" sz="2000" dirty="0" smtClean="0"/>
              <a:t>Even with an all-powerful Senate, an envied army, and massive wealth brought on by foreign conquests, corruption became widespread.</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smtClean="0"/>
              <a:t>The increased agricultural productivity of the </a:t>
            </a:r>
            <a:r>
              <a:rPr lang="en-US" sz="2000" i="1" dirty="0" err="1" smtClean="0"/>
              <a:t>latifundia</a:t>
            </a:r>
            <a:r>
              <a:rPr lang="en-US" sz="2000" i="1" dirty="0" smtClean="0"/>
              <a:t>, </a:t>
            </a:r>
            <a:r>
              <a:rPr lang="en-US" sz="2000" dirty="0" smtClean="0"/>
              <a:t>or large Roman farm maintained by slaves, gave economic advantage to large landowners who easily undersold the lesser landowners an drove them out of business. The small landowners were forced to sell their farms to neighborhood patricians remaining on the land, or they moved to the city and joined the growing unemployed population.</a:t>
            </a:r>
          </a:p>
          <a:p>
            <a:pPr marL="342900" indent="-342900">
              <a:buFont typeface="Arial" panose="020B0604020202020204" pitchFamily="34" charset="0"/>
              <a:buChar char="•"/>
            </a:pPr>
            <a:endParaRPr lang="en-US" sz="2000" i="1" dirty="0"/>
          </a:p>
          <a:p>
            <a:pPr marL="342900" indent="-342900">
              <a:buFont typeface="Arial" panose="020B0604020202020204" pitchFamily="34" charset="0"/>
              <a:buChar char="•"/>
            </a:pPr>
            <a:r>
              <a:rPr lang="en-US" sz="2000" dirty="0" smtClean="0"/>
              <a:t>With corruption running a tight second, the disappearance of the small farmer signaled the decline of the Republic, and as the rich got richer and more corrupt, the military forces and patricians turned on each other, creating civil war, and the Republic crumbled.</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smtClean="0"/>
              <a:t>Enter Julius Caesar in 48 B.C.E., who expanded the empire substantially and created a dictatorship in the city of Rome. A suburb organizer, Caesar codified the laws, regulated taxation, reduced debts, sent unemployed plebeians to overseas colonies, and created public works projects. He was given the office for life in 44 BCE. Worried conspirators that thought he desired to be king, murdered Caesar on the Ides of March (March 14), just before a Senate session. Caesar attempted to flee his attackers, but he tripped and fell, laying defenseless. </a:t>
            </a:r>
            <a:endParaRPr lang="en-US" sz="2000" dirty="0"/>
          </a:p>
        </p:txBody>
      </p:sp>
    </p:spTree>
    <p:extLst>
      <p:ext uri="{BB962C8B-B14F-4D97-AF65-F5344CB8AC3E}">
        <p14:creationId xmlns:p14="http://schemas.microsoft.com/office/powerpoint/2010/main" val="6706114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1703" y="2184116"/>
            <a:ext cx="5795685" cy="4491318"/>
          </a:xfrm>
          <a:prstGeom prst="rect">
            <a:avLst/>
          </a:prstGeom>
        </p:spPr>
      </p:pic>
      <p:pic>
        <p:nvPicPr>
          <p:cNvPr id="3" name="Picture 2"/>
          <p:cNvPicPr>
            <a:picLocks noChangeAspect="1"/>
          </p:cNvPicPr>
          <p:nvPr/>
        </p:nvPicPr>
        <p:blipFill>
          <a:blip r:embed="rId3"/>
          <a:stretch>
            <a:fillRect/>
          </a:stretch>
        </p:blipFill>
        <p:spPr>
          <a:xfrm>
            <a:off x="6118410" y="143967"/>
            <a:ext cx="5809131" cy="5249770"/>
          </a:xfrm>
          <a:prstGeom prst="rect">
            <a:avLst/>
          </a:prstGeom>
        </p:spPr>
      </p:pic>
      <p:sp>
        <p:nvSpPr>
          <p:cNvPr id="4" name="TextBox 3"/>
          <p:cNvSpPr txBox="1"/>
          <p:nvPr/>
        </p:nvSpPr>
        <p:spPr>
          <a:xfrm>
            <a:off x="2073086" y="2184116"/>
            <a:ext cx="2173941" cy="707886"/>
          </a:xfrm>
          <a:prstGeom prst="rect">
            <a:avLst/>
          </a:prstGeom>
          <a:noFill/>
        </p:spPr>
        <p:txBody>
          <a:bodyPr wrap="square" rtlCol="0">
            <a:spAutoFit/>
          </a:bodyPr>
          <a:lstStyle/>
          <a:p>
            <a:pPr algn="ctr"/>
            <a:r>
              <a:rPr lang="en-US" sz="4000" b="1" dirty="0" smtClean="0">
                <a:solidFill>
                  <a:schemeClr val="bg1"/>
                </a:solidFill>
              </a:rPr>
              <a:t>CAESAR</a:t>
            </a:r>
            <a:endParaRPr lang="en-US" sz="4000" b="1" dirty="0">
              <a:solidFill>
                <a:schemeClr val="bg1"/>
              </a:solidFill>
            </a:endParaRPr>
          </a:p>
        </p:txBody>
      </p:sp>
      <p:sp>
        <p:nvSpPr>
          <p:cNvPr id="5" name="TextBox 4"/>
          <p:cNvSpPr txBox="1"/>
          <p:nvPr/>
        </p:nvSpPr>
        <p:spPr>
          <a:xfrm>
            <a:off x="33618" y="3929222"/>
            <a:ext cx="2541493" cy="707886"/>
          </a:xfrm>
          <a:prstGeom prst="rect">
            <a:avLst/>
          </a:prstGeom>
          <a:noFill/>
        </p:spPr>
        <p:txBody>
          <a:bodyPr wrap="square" rtlCol="0">
            <a:spAutoFit/>
          </a:bodyPr>
          <a:lstStyle/>
          <a:p>
            <a:pPr algn="ctr"/>
            <a:r>
              <a:rPr lang="en-US" sz="4000" b="1" dirty="0" smtClean="0">
                <a:solidFill>
                  <a:schemeClr val="bg1"/>
                </a:solidFill>
              </a:rPr>
              <a:t>CRASSUS</a:t>
            </a:r>
            <a:endParaRPr lang="en-US" sz="4000" b="1" dirty="0">
              <a:solidFill>
                <a:schemeClr val="bg1"/>
              </a:solidFill>
            </a:endParaRPr>
          </a:p>
        </p:txBody>
      </p:sp>
      <p:sp>
        <p:nvSpPr>
          <p:cNvPr id="6" name="TextBox 5"/>
          <p:cNvSpPr txBox="1"/>
          <p:nvPr/>
        </p:nvSpPr>
        <p:spPr>
          <a:xfrm>
            <a:off x="3832411" y="3929222"/>
            <a:ext cx="2286001" cy="707886"/>
          </a:xfrm>
          <a:prstGeom prst="rect">
            <a:avLst/>
          </a:prstGeom>
          <a:noFill/>
        </p:spPr>
        <p:txBody>
          <a:bodyPr wrap="square" rtlCol="0">
            <a:spAutoFit/>
          </a:bodyPr>
          <a:lstStyle/>
          <a:p>
            <a:pPr algn="ctr"/>
            <a:r>
              <a:rPr lang="en-US" sz="4000" b="1" dirty="0" smtClean="0">
                <a:solidFill>
                  <a:schemeClr val="bg1"/>
                </a:solidFill>
              </a:rPr>
              <a:t>POMPEY</a:t>
            </a:r>
            <a:endParaRPr lang="en-US" sz="4000" b="1" dirty="0">
              <a:solidFill>
                <a:schemeClr val="bg1"/>
              </a:solidFill>
            </a:endParaRPr>
          </a:p>
        </p:txBody>
      </p:sp>
      <p:sp>
        <p:nvSpPr>
          <p:cNvPr id="7" name="TextBox 6"/>
          <p:cNvSpPr txBox="1"/>
          <p:nvPr/>
        </p:nvSpPr>
        <p:spPr>
          <a:xfrm>
            <a:off x="7799294" y="3929222"/>
            <a:ext cx="2447365" cy="1323439"/>
          </a:xfrm>
          <a:prstGeom prst="rect">
            <a:avLst/>
          </a:prstGeom>
          <a:noFill/>
        </p:spPr>
        <p:txBody>
          <a:bodyPr wrap="square" rtlCol="0">
            <a:spAutoFit/>
          </a:bodyPr>
          <a:lstStyle/>
          <a:p>
            <a:pPr algn="ctr"/>
            <a:r>
              <a:rPr lang="en-US" sz="4000" b="1" dirty="0" smtClean="0">
                <a:solidFill>
                  <a:schemeClr val="bg1"/>
                </a:solidFill>
              </a:rPr>
              <a:t>MARK ANTONY</a:t>
            </a:r>
            <a:endParaRPr lang="en-US" sz="4000" b="1" dirty="0">
              <a:solidFill>
                <a:schemeClr val="bg1"/>
              </a:solidFill>
            </a:endParaRPr>
          </a:p>
        </p:txBody>
      </p:sp>
      <p:sp>
        <p:nvSpPr>
          <p:cNvPr id="8" name="TextBox 7"/>
          <p:cNvSpPr txBox="1"/>
          <p:nvPr/>
        </p:nvSpPr>
        <p:spPr>
          <a:xfrm>
            <a:off x="5997388" y="1073544"/>
            <a:ext cx="2380129" cy="707886"/>
          </a:xfrm>
          <a:prstGeom prst="rect">
            <a:avLst/>
          </a:prstGeom>
          <a:noFill/>
        </p:spPr>
        <p:txBody>
          <a:bodyPr wrap="square" rtlCol="0">
            <a:spAutoFit/>
          </a:bodyPr>
          <a:lstStyle/>
          <a:p>
            <a:pPr algn="ctr"/>
            <a:r>
              <a:rPr lang="en-US" sz="4000" b="1" dirty="0" smtClean="0">
                <a:solidFill>
                  <a:schemeClr val="bg1"/>
                </a:solidFill>
              </a:rPr>
              <a:t>LEPIDUS</a:t>
            </a:r>
            <a:endParaRPr lang="en-US" sz="4000" b="1" dirty="0">
              <a:solidFill>
                <a:schemeClr val="bg1"/>
              </a:solidFill>
            </a:endParaRPr>
          </a:p>
        </p:txBody>
      </p:sp>
      <p:sp>
        <p:nvSpPr>
          <p:cNvPr id="9" name="TextBox 8"/>
          <p:cNvSpPr txBox="1"/>
          <p:nvPr/>
        </p:nvSpPr>
        <p:spPr>
          <a:xfrm>
            <a:off x="9184342" y="1073544"/>
            <a:ext cx="2743199" cy="707886"/>
          </a:xfrm>
          <a:prstGeom prst="rect">
            <a:avLst/>
          </a:prstGeom>
          <a:noFill/>
        </p:spPr>
        <p:txBody>
          <a:bodyPr wrap="square" rtlCol="0">
            <a:spAutoFit/>
          </a:bodyPr>
          <a:lstStyle/>
          <a:p>
            <a:pPr algn="ctr"/>
            <a:r>
              <a:rPr lang="en-US" sz="4000" b="1" dirty="0" smtClean="0">
                <a:solidFill>
                  <a:schemeClr val="bg1"/>
                </a:solidFill>
              </a:rPr>
              <a:t>OCTAVIAN</a:t>
            </a:r>
            <a:endParaRPr lang="en-US" sz="4000" b="1" dirty="0">
              <a:solidFill>
                <a:schemeClr val="bg1"/>
              </a:solidFill>
            </a:endParaRPr>
          </a:p>
        </p:txBody>
      </p:sp>
      <p:sp>
        <p:nvSpPr>
          <p:cNvPr id="10" name="TextBox 9"/>
          <p:cNvSpPr txBox="1"/>
          <p:nvPr/>
        </p:nvSpPr>
        <p:spPr>
          <a:xfrm>
            <a:off x="295836" y="0"/>
            <a:ext cx="5244352" cy="1877437"/>
          </a:xfrm>
          <a:prstGeom prst="rect">
            <a:avLst/>
          </a:prstGeom>
          <a:noFill/>
        </p:spPr>
        <p:txBody>
          <a:bodyPr wrap="square" rtlCol="0">
            <a:spAutoFit/>
          </a:bodyPr>
          <a:lstStyle/>
          <a:p>
            <a:pPr algn="ctr"/>
            <a:r>
              <a:rPr lang="en-US" sz="4400" u="sng" dirty="0" smtClean="0"/>
              <a:t>TRIUMVIRATE</a:t>
            </a:r>
          </a:p>
          <a:p>
            <a:pPr algn="ctr"/>
            <a:r>
              <a:rPr lang="en-US" sz="2400" dirty="0" smtClean="0"/>
              <a:t>A government by three people with equal power;</a:t>
            </a:r>
          </a:p>
          <a:p>
            <a:pPr algn="ctr"/>
            <a:r>
              <a:rPr lang="en-US" sz="2400" dirty="0" smtClean="0"/>
              <a:t>From </a:t>
            </a:r>
            <a:r>
              <a:rPr lang="en-US" sz="2400" b="1" dirty="0" smtClean="0"/>
              <a:t>TRI</a:t>
            </a:r>
            <a:r>
              <a:rPr lang="en-US" sz="2400" dirty="0" smtClean="0"/>
              <a:t> (three) and </a:t>
            </a:r>
            <a:r>
              <a:rPr lang="en-US" sz="2400" b="1" dirty="0" smtClean="0"/>
              <a:t>VIRATE</a:t>
            </a:r>
            <a:r>
              <a:rPr lang="en-US" sz="2400" dirty="0" smtClean="0"/>
              <a:t> (of men)</a:t>
            </a:r>
            <a:endParaRPr lang="en-US" sz="2400" dirty="0"/>
          </a:p>
        </p:txBody>
      </p:sp>
    </p:spTree>
    <p:extLst>
      <p:ext uri="{BB962C8B-B14F-4D97-AF65-F5344CB8AC3E}">
        <p14:creationId xmlns:p14="http://schemas.microsoft.com/office/powerpoint/2010/main" val="12348078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0500" y="0"/>
            <a:ext cx="4622800" cy="1015663"/>
          </a:xfrm>
          <a:prstGeom prst="rect">
            <a:avLst/>
          </a:prstGeom>
          <a:noFill/>
        </p:spPr>
        <p:txBody>
          <a:bodyPr wrap="square" rtlCol="0">
            <a:spAutoFit/>
          </a:bodyPr>
          <a:lstStyle/>
          <a:p>
            <a:pPr algn="ctr"/>
            <a:r>
              <a:rPr lang="en-US" sz="6000" u="sng" dirty="0" smtClean="0"/>
              <a:t>Julius Caesar</a:t>
            </a:r>
            <a:endParaRPr lang="en-US" sz="6000" u="sng" dirty="0"/>
          </a:p>
        </p:txBody>
      </p:sp>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b="1880"/>
          <a:stretch/>
        </p:blipFill>
        <p:spPr>
          <a:xfrm>
            <a:off x="8601075" y="806824"/>
            <a:ext cx="3369147" cy="5400419"/>
          </a:xfrm>
          <a:prstGeom prst="rect">
            <a:avLst/>
          </a:prstGeom>
        </p:spPr>
      </p:pic>
      <p:sp>
        <p:nvSpPr>
          <p:cNvPr id="4" name="TextBox 3"/>
          <p:cNvSpPr txBox="1"/>
          <p:nvPr/>
        </p:nvSpPr>
        <p:spPr>
          <a:xfrm>
            <a:off x="190500" y="1152542"/>
            <a:ext cx="8089900" cy="5170646"/>
          </a:xfrm>
          <a:prstGeom prst="rect">
            <a:avLst/>
          </a:prstGeom>
          <a:noFill/>
        </p:spPr>
        <p:txBody>
          <a:bodyPr wrap="square" rtlCol="0">
            <a:spAutoFit/>
          </a:bodyPr>
          <a:lstStyle/>
          <a:p>
            <a:pPr marL="285750" indent="-285750">
              <a:buFont typeface="Arial" panose="020B0604020202020204" pitchFamily="34" charset="0"/>
              <a:buChar char="•"/>
            </a:pPr>
            <a:r>
              <a:rPr lang="en-US" sz="2200" smtClean="0"/>
              <a:t>Caesar revamped </a:t>
            </a:r>
            <a:r>
              <a:rPr lang="en-US" sz="2200" dirty="0" smtClean="0"/>
              <a:t>Rome’s first urban center, the </a:t>
            </a:r>
            <a:r>
              <a:rPr lang="en-US" sz="2200" smtClean="0"/>
              <a:t>Forum, to  </a:t>
            </a:r>
            <a:r>
              <a:rPr lang="en-US" sz="2200" dirty="0" smtClean="0"/>
              <a:t>a public meeting place that combined the functions of government, law, commerce, and religion.</a:t>
            </a:r>
          </a:p>
          <a:p>
            <a:pPr marL="285750" indent="-285750">
              <a:buFont typeface="Arial" panose="020B0604020202020204" pitchFamily="34" charset="0"/>
              <a:buChar char="•"/>
            </a:pPr>
            <a:endParaRPr lang="en-US" sz="2200" dirty="0"/>
          </a:p>
          <a:p>
            <a:pPr marL="285750" indent="-285750">
              <a:buFont typeface="Arial" panose="020B0604020202020204" pitchFamily="34" charset="0"/>
              <a:buChar char="•"/>
            </a:pPr>
            <a:r>
              <a:rPr lang="en-US" sz="2200" dirty="0" smtClean="0"/>
              <a:t>He reformed the Western calendar to be comprised of 365 days and twelve months.</a:t>
            </a:r>
          </a:p>
          <a:p>
            <a:pPr marL="285750" indent="-285750">
              <a:buFont typeface="Arial" panose="020B0604020202020204" pitchFamily="34" charset="0"/>
              <a:buChar char="•"/>
            </a:pPr>
            <a:endParaRPr lang="en-US" sz="2200" dirty="0"/>
          </a:p>
          <a:p>
            <a:pPr marL="285750" indent="-285750">
              <a:buFont typeface="Arial" panose="020B0604020202020204" pitchFamily="34" charset="0"/>
              <a:buChar char="•"/>
            </a:pPr>
            <a:r>
              <a:rPr lang="en-US" sz="2200" dirty="0" smtClean="0"/>
              <a:t>One of first historical Romans to be deified by the Roman Senate. Conferred posthumously in 42 B.C.E., the appearance of a comet during the games in Caesar's honor confirmed the appointment.</a:t>
            </a:r>
          </a:p>
          <a:p>
            <a:pPr marL="285750" indent="-285750">
              <a:buFont typeface="Arial" panose="020B0604020202020204" pitchFamily="34" charset="0"/>
              <a:buChar char="•"/>
            </a:pPr>
            <a:endParaRPr lang="en-US" sz="2200" dirty="0"/>
          </a:p>
          <a:p>
            <a:pPr marL="285750" indent="-285750">
              <a:buFont typeface="Arial" panose="020B0604020202020204" pitchFamily="34" charset="0"/>
              <a:buChar char="•"/>
            </a:pPr>
            <a:r>
              <a:rPr lang="en-US" sz="2200" dirty="0" smtClean="0"/>
              <a:t>Many historians believe Caesar suffered from epilepsy.</a:t>
            </a:r>
          </a:p>
          <a:p>
            <a:pPr marL="285750" indent="-285750">
              <a:buFont typeface="Arial" panose="020B0604020202020204" pitchFamily="34" charset="0"/>
              <a:buChar char="•"/>
            </a:pPr>
            <a:endParaRPr lang="en-US" sz="2200" dirty="0"/>
          </a:p>
          <a:p>
            <a:pPr marL="285750" indent="-285750">
              <a:buFont typeface="Arial" panose="020B0604020202020204" pitchFamily="34" charset="0"/>
              <a:buChar char="•"/>
            </a:pPr>
            <a:r>
              <a:rPr lang="en-US" sz="2200" dirty="0" smtClean="0"/>
              <a:t>Caesar was considered one of Rome’s best orators and authors of Latin prose.</a:t>
            </a:r>
            <a:endParaRPr lang="en-US" sz="2200" dirty="0"/>
          </a:p>
        </p:txBody>
      </p:sp>
    </p:spTree>
    <p:extLst>
      <p:ext uri="{BB962C8B-B14F-4D97-AF65-F5344CB8AC3E}">
        <p14:creationId xmlns:p14="http://schemas.microsoft.com/office/powerpoint/2010/main" val="2141350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149225"/>
            <a:ext cx="10515600" cy="644151"/>
          </a:xfrm>
        </p:spPr>
        <p:txBody>
          <a:bodyPr>
            <a:normAutofit/>
          </a:bodyPr>
          <a:lstStyle/>
          <a:p>
            <a:r>
              <a:rPr lang="en-US" sz="3600" u="sng" dirty="0" smtClean="0"/>
              <a:t>The Pax Romana “Roman Peace”(30 B.C.E.-180 C.E.)</a:t>
            </a:r>
            <a:endParaRPr lang="en-US" sz="3600" u="sng" dirty="0"/>
          </a:p>
        </p:txBody>
      </p:sp>
      <p:sp>
        <p:nvSpPr>
          <p:cNvPr id="3" name="TextBox 2"/>
          <p:cNvSpPr txBox="1"/>
          <p:nvPr/>
        </p:nvSpPr>
        <p:spPr>
          <a:xfrm>
            <a:off x="328706" y="793376"/>
            <a:ext cx="11442700" cy="5940088"/>
          </a:xfrm>
          <a:prstGeom prst="rect">
            <a:avLst/>
          </a:prstGeom>
          <a:noFill/>
        </p:spPr>
        <p:txBody>
          <a:bodyPr wrap="square" rtlCol="0">
            <a:spAutoFit/>
          </a:bodyPr>
          <a:lstStyle/>
          <a:p>
            <a:pPr marL="342900" indent="-342900">
              <a:buFont typeface="Arial" panose="020B0604020202020204" pitchFamily="34" charset="0"/>
              <a:buChar char="•"/>
            </a:pPr>
            <a:r>
              <a:rPr lang="en-US" sz="2000" dirty="0" smtClean="0"/>
              <a:t>Following the assassination of Julius Caesar, a political struggle ensued between Caesar’s first lieutenant, Mark Anthony, and his grandnephew Octavian. Although Anthony, along with Egypt’s most seductive queen, Cleopatra, put up a large military offensive to attempt to gain control of Rome’ s empire, in 43 B.C.E., Octavian usurped the consulship and gained approval of the Senate to rule for life.</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smtClean="0"/>
              <a:t>The Senate gave Octavian the name Augustus, or “the Revered One.” Augustus shared legislative power with the Senate, but retained the ability to veto legislation. Rome was again in the hands of a military dictator, or what is known in history as the first Roman emperor.</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smtClean="0"/>
              <a:t>An enthusiastic patron of the arts, Augustus commissioned literature, sculpture, and architecture, boasting that Rome was a city made of brick when he took power, and he would leave it a city made of marble.  Augustus was </a:t>
            </a:r>
            <a:r>
              <a:rPr lang="en-US" sz="2000" smtClean="0"/>
              <a:t>very anti-Hellenistic…interesting </a:t>
            </a:r>
            <a:r>
              <a:rPr lang="en-US" sz="2000" dirty="0" smtClean="0"/>
              <a:t>considering how attached he was to the Greek-created art.</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smtClean="0"/>
              <a:t>Augustus initiated many new public works such as three aqueducts and as many as 500 fountains, and civic services like a police and fire department. The reign of Augustus also witnessed the birth of Christianity, which would spread throughout the Empire.</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smtClean="0"/>
              <a:t>Augustus died at the age of 75, either by natural causes, or by poisoning at the hands of his wife, Livia.</a:t>
            </a:r>
          </a:p>
        </p:txBody>
      </p:sp>
    </p:spTree>
    <p:extLst>
      <p:ext uri="{BB962C8B-B14F-4D97-AF65-F5344CB8AC3E}">
        <p14:creationId xmlns:p14="http://schemas.microsoft.com/office/powerpoint/2010/main" val="32932254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8717" y="304800"/>
            <a:ext cx="4148666" cy="5918200"/>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23037" y="304800"/>
            <a:ext cx="4208463" cy="5918200"/>
          </a:xfrm>
          <a:prstGeom prst="rect">
            <a:avLst/>
          </a:prstGeom>
        </p:spPr>
      </p:pic>
      <p:sp>
        <p:nvSpPr>
          <p:cNvPr id="4" name="TextBox 3"/>
          <p:cNvSpPr txBox="1"/>
          <p:nvPr/>
        </p:nvSpPr>
        <p:spPr>
          <a:xfrm>
            <a:off x="4428860" y="6083300"/>
            <a:ext cx="2552700" cy="584775"/>
          </a:xfrm>
          <a:prstGeom prst="rect">
            <a:avLst/>
          </a:prstGeom>
          <a:noFill/>
        </p:spPr>
        <p:txBody>
          <a:bodyPr wrap="square" rtlCol="0">
            <a:spAutoFit/>
          </a:bodyPr>
          <a:lstStyle/>
          <a:p>
            <a:pPr algn="ctr"/>
            <a:r>
              <a:rPr lang="en-US" sz="3200" dirty="0" smtClean="0"/>
              <a:t>Augustus</a:t>
            </a:r>
            <a:endParaRPr lang="en-US" sz="3200" dirty="0"/>
          </a:p>
        </p:txBody>
      </p:sp>
    </p:spTree>
    <p:extLst>
      <p:ext uri="{BB962C8B-B14F-4D97-AF65-F5344CB8AC3E}">
        <p14:creationId xmlns:p14="http://schemas.microsoft.com/office/powerpoint/2010/main" val="16524115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2327" y="2264711"/>
            <a:ext cx="6769462" cy="4384192"/>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00049" y="220759"/>
            <a:ext cx="4828580" cy="6428144"/>
          </a:xfrm>
          <a:prstGeom prst="rect">
            <a:avLst/>
          </a:prstGeom>
        </p:spPr>
      </p:pic>
      <p:sp>
        <p:nvSpPr>
          <p:cNvPr id="4" name="TextBox 3"/>
          <p:cNvSpPr txBox="1"/>
          <p:nvPr/>
        </p:nvSpPr>
        <p:spPr>
          <a:xfrm>
            <a:off x="142327" y="220759"/>
            <a:ext cx="6769461" cy="1569660"/>
          </a:xfrm>
          <a:prstGeom prst="rect">
            <a:avLst/>
          </a:prstGeom>
          <a:noFill/>
        </p:spPr>
        <p:txBody>
          <a:bodyPr wrap="square" rtlCol="0">
            <a:spAutoFit/>
          </a:bodyPr>
          <a:lstStyle/>
          <a:p>
            <a:pPr algn="ctr"/>
            <a:r>
              <a:rPr lang="en-US" sz="4800" b="1" dirty="0" smtClean="0"/>
              <a:t>Greek Gods Verses Roman Gods</a:t>
            </a:r>
            <a:endParaRPr lang="en-US" sz="4800" b="1" dirty="0"/>
          </a:p>
        </p:txBody>
      </p:sp>
    </p:spTree>
    <p:extLst>
      <p:ext uri="{BB962C8B-B14F-4D97-AF65-F5344CB8AC3E}">
        <p14:creationId xmlns:p14="http://schemas.microsoft.com/office/powerpoint/2010/main" val="10067194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161365"/>
            <a:ext cx="5540188" cy="584775"/>
          </a:xfrm>
          <a:prstGeom prst="rect">
            <a:avLst/>
          </a:prstGeom>
          <a:noFill/>
        </p:spPr>
        <p:txBody>
          <a:bodyPr wrap="square" rtlCol="0">
            <a:spAutoFit/>
          </a:bodyPr>
          <a:lstStyle/>
          <a:p>
            <a:r>
              <a:rPr lang="en-US" sz="3200" b="1" u="sng" dirty="0" smtClean="0"/>
              <a:t>The Jews Under Rome:</a:t>
            </a:r>
            <a:endParaRPr lang="en-US" sz="3200" b="1" u="sng" dirty="0"/>
          </a:p>
        </p:txBody>
      </p:sp>
      <p:sp>
        <p:nvSpPr>
          <p:cNvPr id="3" name="TextBox 2"/>
          <p:cNvSpPr txBox="1"/>
          <p:nvPr/>
        </p:nvSpPr>
        <p:spPr>
          <a:xfrm>
            <a:off x="228600" y="783965"/>
            <a:ext cx="6212541" cy="5909310"/>
          </a:xfrm>
          <a:prstGeom prst="rect">
            <a:avLst/>
          </a:prstGeom>
          <a:noFill/>
        </p:spPr>
        <p:txBody>
          <a:bodyPr wrap="square" rtlCol="0">
            <a:spAutoFit/>
          </a:bodyPr>
          <a:lstStyle/>
          <a:p>
            <a:pPr marL="285750" indent="-285750">
              <a:buFont typeface="Arial" panose="020B0604020202020204" pitchFamily="34" charset="0"/>
              <a:buChar char="•"/>
            </a:pPr>
            <a:r>
              <a:rPr lang="en-US" dirty="0" smtClean="0"/>
              <a:t>Besides Christianity, the only major religion to survive the impact of Roman domination was Judaism. Scattered in settlements throughout the Empire, and surrounded by pagans, the Jews clung to their belief in one God, and to the literature, laws and language which had united then as a people for some 1,300 years.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Although they lived under chronic suspicion for their strict adherence to a monotheistic God, the Jews of Rome enjoyed periods of genuine toleration.  Augustus even decreed that synagogues were inviolable and that Jews were exempt from appearing in court on the Sabbath.</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Palestine, however, was a Jewish state which had been ruled by the Romans since 63 B.C.E. seething under the supervision of unpopular leaders, the Jews rose up in fierce rebellion in 66 A.D.</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Other revolts followed but in 135 A.D. the Jews were driven out of Jerusalem and forbidden to re-enter; an exile that was to last until the 20</a:t>
            </a:r>
            <a:r>
              <a:rPr lang="en-US" baseline="30000" dirty="0" smtClean="0"/>
              <a:t>th</a:t>
            </a:r>
            <a:r>
              <a:rPr lang="en-US" dirty="0" smtClean="0"/>
              <a:t> century.</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05918" y="161365"/>
            <a:ext cx="4383741" cy="2276589"/>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48718" y="2554942"/>
            <a:ext cx="5410200" cy="4138333"/>
          </a:xfrm>
          <a:prstGeom prst="rect">
            <a:avLst/>
          </a:prstGeom>
        </p:spPr>
      </p:pic>
    </p:spTree>
    <p:extLst>
      <p:ext uri="{BB962C8B-B14F-4D97-AF65-F5344CB8AC3E}">
        <p14:creationId xmlns:p14="http://schemas.microsoft.com/office/powerpoint/2010/main" val="26931193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42900" y="139700"/>
            <a:ext cx="4909131" cy="769441"/>
          </a:xfrm>
          <a:prstGeom prst="rect">
            <a:avLst/>
          </a:prstGeom>
          <a:noFill/>
        </p:spPr>
        <p:txBody>
          <a:bodyPr wrap="square" rtlCol="0">
            <a:spAutoFit/>
          </a:bodyPr>
          <a:lstStyle/>
          <a:p>
            <a:r>
              <a:rPr lang="en-US" sz="4400" u="sng" dirty="0" smtClean="0"/>
              <a:t>Epic Poetry</a:t>
            </a:r>
            <a:endParaRPr lang="en-US" sz="4400" u="sng"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16153" y="398183"/>
            <a:ext cx="3799168" cy="6184900"/>
          </a:xfrm>
          <a:prstGeom prst="rect">
            <a:avLst/>
          </a:prstGeom>
        </p:spPr>
      </p:pic>
      <p:sp>
        <p:nvSpPr>
          <p:cNvPr id="4" name="TextBox 3"/>
          <p:cNvSpPr txBox="1"/>
          <p:nvPr/>
        </p:nvSpPr>
        <p:spPr>
          <a:xfrm>
            <a:off x="147918" y="909142"/>
            <a:ext cx="7879976" cy="5632311"/>
          </a:xfrm>
          <a:prstGeom prst="rect">
            <a:avLst/>
          </a:prstGeom>
          <a:noFill/>
        </p:spPr>
        <p:txBody>
          <a:bodyPr wrap="square" rtlCol="0">
            <a:spAutoFit/>
          </a:bodyPr>
          <a:lstStyle/>
          <a:p>
            <a:pPr marL="285750" indent="-285750">
              <a:buFont typeface="Arial" panose="020B0604020202020204" pitchFamily="34" charset="0"/>
              <a:buChar char="•"/>
            </a:pPr>
            <a:r>
              <a:rPr lang="en-US" dirty="0" smtClean="0"/>
              <a:t>Rome enjoyed a golden age of Latin literature whose most notable contributor being Virgil (</a:t>
            </a:r>
            <a:r>
              <a:rPr lang="en-US" dirty="0" err="1" smtClean="0"/>
              <a:t>Publius</a:t>
            </a:r>
            <a:r>
              <a:rPr lang="en-US" dirty="0" smtClean="0"/>
              <a:t> </a:t>
            </a:r>
            <a:r>
              <a:rPr lang="en-US" dirty="0" err="1" smtClean="0"/>
              <a:t>Vergilius</a:t>
            </a:r>
            <a:r>
              <a:rPr lang="en-US" dirty="0" smtClean="0"/>
              <a:t> </a:t>
            </a:r>
            <a:r>
              <a:rPr lang="en-US" dirty="0" err="1" smtClean="0"/>
              <a:t>Maro</a:t>
            </a:r>
            <a:r>
              <a:rPr lang="en-US" dirty="0" smtClean="0"/>
              <a:t>).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Rome’s foremost poet-publicist, Virgil wrote the epic that immortalized Rome’s destiny as world ruler.</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The </a:t>
            </a:r>
            <a:r>
              <a:rPr lang="en-US" i="1" dirty="0" smtClean="0"/>
              <a:t>Aeneid</a:t>
            </a:r>
            <a:r>
              <a:rPr lang="en-US" dirty="0" smtClean="0"/>
              <a:t> was not the product of an oral tradition, as in the Homeric epics; rather it is a literary epic.  Virgil worked on this epic for ten years, and after falling ill on a trip to Greece, he died leaving the epic unfinished. Virgil requested prior to his death that if anything should happen to him the manuscript should be destroyed, however, Augustus would not see it destroyed and had it published anyway.</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The first six books of  the Aeneid recounts the voyage of Rome’s mythical founder, Aeneas, from Troy to Italy, and his love affair with the Carthaginian princess, Dido</a:t>
            </a:r>
            <a:r>
              <a:rPr lang="en-US" dirty="0"/>
              <a:t>. The second six books describe the Trojan conquest of Latium and the establishment of the Roman state.</a:t>
            </a:r>
          </a:p>
          <a:p>
            <a:endParaRPr lang="en-US" dirty="0"/>
          </a:p>
          <a:p>
            <a:pPr marL="285750" indent="-285750">
              <a:buFont typeface="Arial" panose="020B0604020202020204" pitchFamily="34" charset="0"/>
              <a:buChar char="•"/>
            </a:pPr>
            <a:r>
              <a:rPr lang="en-US" dirty="0" smtClean="0"/>
              <a:t>Virgil’s masterwork would become the foundation for education in the Latin language.</a:t>
            </a:r>
            <a:endParaRPr lang="en-US" dirty="0"/>
          </a:p>
        </p:txBody>
      </p:sp>
    </p:spTree>
    <p:extLst>
      <p:ext uri="{BB962C8B-B14F-4D97-AF65-F5344CB8AC3E}">
        <p14:creationId xmlns:p14="http://schemas.microsoft.com/office/powerpoint/2010/main" val="182973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4000" y="177800"/>
            <a:ext cx="5626100" cy="830997"/>
          </a:xfrm>
          <a:prstGeom prst="rect">
            <a:avLst/>
          </a:prstGeom>
          <a:noFill/>
        </p:spPr>
        <p:txBody>
          <a:bodyPr wrap="square" rtlCol="0">
            <a:spAutoFit/>
          </a:bodyPr>
          <a:lstStyle/>
          <a:p>
            <a:r>
              <a:rPr lang="en-US" sz="4800" u="sng" dirty="0" smtClean="0"/>
              <a:t>The Poems of Horace</a:t>
            </a:r>
            <a:endParaRPr lang="en-US" sz="4800" u="sng"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32900" y="769112"/>
            <a:ext cx="2565400" cy="5079492"/>
          </a:xfrm>
          <a:prstGeom prst="rect">
            <a:avLst/>
          </a:prstGeom>
        </p:spPr>
      </p:pic>
      <p:sp>
        <p:nvSpPr>
          <p:cNvPr id="4" name="TextBox 3"/>
          <p:cNvSpPr txBox="1"/>
          <p:nvPr/>
        </p:nvSpPr>
        <p:spPr>
          <a:xfrm>
            <a:off x="254000" y="1224429"/>
            <a:ext cx="8737600" cy="5170646"/>
          </a:xfrm>
          <a:prstGeom prst="rect">
            <a:avLst/>
          </a:prstGeom>
          <a:noFill/>
        </p:spPr>
        <p:txBody>
          <a:bodyPr wrap="square" rtlCol="0">
            <a:spAutoFit/>
          </a:bodyPr>
          <a:lstStyle/>
          <a:p>
            <a:pPr marL="342900" indent="-342900">
              <a:buFont typeface="Arial" panose="020B0604020202020204" pitchFamily="34" charset="0"/>
              <a:buChar char="•"/>
            </a:pPr>
            <a:r>
              <a:rPr lang="en-US" sz="2200" dirty="0" smtClean="0"/>
              <a:t>Octavian’s poet laureate, Quintus </a:t>
            </a:r>
            <a:r>
              <a:rPr lang="en-US" sz="2200" dirty="0" err="1" smtClean="0"/>
              <a:t>Haeredes</a:t>
            </a:r>
            <a:r>
              <a:rPr lang="en-US" sz="2200" dirty="0" smtClean="0"/>
              <a:t> </a:t>
            </a:r>
            <a:r>
              <a:rPr lang="en-US" sz="2200" dirty="0" err="1" smtClean="0"/>
              <a:t>Flaccus</a:t>
            </a:r>
            <a:r>
              <a:rPr lang="en-US" sz="2200" dirty="0" smtClean="0"/>
              <a:t>, better known as Horace, took a critical view of life.</a:t>
            </a:r>
          </a:p>
          <a:p>
            <a:pPr marL="342900" indent="-342900">
              <a:buFont typeface="Arial" panose="020B0604020202020204" pitchFamily="34" charset="0"/>
              <a:buChar char="•"/>
            </a:pPr>
            <a:endParaRPr lang="en-US" sz="2200" dirty="0"/>
          </a:p>
          <a:p>
            <a:pPr marL="342900" indent="-342900">
              <a:buFont typeface="Arial" panose="020B0604020202020204" pitchFamily="34" charset="0"/>
              <a:buChar char="•"/>
            </a:pPr>
            <a:r>
              <a:rPr lang="en-US" sz="2200" dirty="0" smtClean="0"/>
              <a:t>Horace composed verse that pointed out the contradictions between practical realities and philosophic ideals.</a:t>
            </a:r>
          </a:p>
          <a:p>
            <a:pPr marL="342900" indent="-342900">
              <a:buFont typeface="Arial" panose="020B0604020202020204" pitchFamily="34" charset="0"/>
              <a:buChar char="•"/>
            </a:pPr>
            <a:endParaRPr lang="en-US" sz="2200" dirty="0"/>
          </a:p>
          <a:p>
            <a:pPr marL="342900" indent="-342900">
              <a:buFont typeface="Arial" panose="020B0604020202020204" pitchFamily="34" charset="0"/>
              <a:buChar char="•"/>
            </a:pPr>
            <a:r>
              <a:rPr lang="en-US" sz="2200" dirty="0" smtClean="0"/>
              <a:t>Having lived through the devastating civil wars of the first century B.C.E., Horace brought a commonsense insight to the subject of war.</a:t>
            </a:r>
          </a:p>
          <a:p>
            <a:pPr marL="342900" indent="-342900">
              <a:buFont typeface="Arial" panose="020B0604020202020204" pitchFamily="34" charset="0"/>
              <a:buChar char="•"/>
            </a:pPr>
            <a:endParaRPr lang="en-US" sz="2200" dirty="0"/>
          </a:p>
          <a:p>
            <a:pPr marL="342900" indent="-342900">
              <a:buFont typeface="Arial" panose="020B0604020202020204" pitchFamily="34" charset="0"/>
              <a:buChar char="•"/>
            </a:pPr>
            <a:r>
              <a:rPr lang="en-US" sz="2200" dirty="0" smtClean="0"/>
              <a:t>Horace also was well-versed in the Roman genre of</a:t>
            </a:r>
            <a:r>
              <a:rPr lang="en-US" sz="2200" i="1" dirty="0" smtClean="0"/>
              <a:t> satire, </a:t>
            </a:r>
            <a:r>
              <a:rPr lang="en-US" sz="2200" dirty="0" smtClean="0"/>
              <a:t>a literary field that uses humor to denounce human vice and folly, where human perfection is not simplified criticized, but rather mocked through wit and comic exaggeration. </a:t>
            </a:r>
            <a:endParaRPr lang="en-US" sz="2200" i="1" dirty="0"/>
          </a:p>
          <a:p>
            <a:pPr marL="342900" indent="-342900">
              <a:buFont typeface="Arial" panose="020B0604020202020204" pitchFamily="34" charset="0"/>
              <a:buChar char="•"/>
            </a:pPr>
            <a:r>
              <a:rPr lang="en-US" sz="2200" dirty="0" smtClean="0"/>
              <a:t>In Horace’s piece, </a:t>
            </a:r>
            <a:r>
              <a:rPr lang="en-US" sz="2200" i="1" dirty="0" smtClean="0"/>
              <a:t>To Be Quite Frank</a:t>
            </a:r>
            <a:r>
              <a:rPr lang="en-US" sz="2200" dirty="0" smtClean="0"/>
              <a:t>, he vividly describes a middle-aged woman with teenage pretensions. Still relevant now? Cougars anyone?</a:t>
            </a:r>
            <a:endParaRPr lang="en-US" sz="2200" dirty="0"/>
          </a:p>
        </p:txBody>
      </p:sp>
    </p:spTree>
    <p:extLst>
      <p:ext uri="{BB962C8B-B14F-4D97-AF65-F5344CB8AC3E}">
        <p14:creationId xmlns:p14="http://schemas.microsoft.com/office/powerpoint/2010/main" val="8712580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30200" y="203200"/>
            <a:ext cx="5232400" cy="769441"/>
          </a:xfrm>
          <a:prstGeom prst="rect">
            <a:avLst/>
          </a:prstGeom>
          <a:noFill/>
        </p:spPr>
        <p:txBody>
          <a:bodyPr wrap="square" rtlCol="0">
            <a:spAutoFit/>
          </a:bodyPr>
          <a:lstStyle/>
          <a:p>
            <a:r>
              <a:rPr lang="en-US" sz="4400" u="sng" dirty="0" smtClean="0"/>
              <a:t>The Satires of Juvenal</a:t>
            </a:r>
            <a:endParaRPr lang="en-US" sz="4400" u="sng"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33752" y="1206500"/>
            <a:ext cx="3401695" cy="4191000"/>
          </a:xfrm>
          <a:prstGeom prst="rect">
            <a:avLst/>
          </a:prstGeom>
        </p:spPr>
      </p:pic>
      <p:sp>
        <p:nvSpPr>
          <p:cNvPr id="4" name="TextBox 3"/>
          <p:cNvSpPr txBox="1"/>
          <p:nvPr/>
        </p:nvSpPr>
        <p:spPr>
          <a:xfrm>
            <a:off x="330200" y="1633041"/>
            <a:ext cx="7848600" cy="5047536"/>
          </a:xfrm>
          <a:prstGeom prst="rect">
            <a:avLst/>
          </a:prstGeom>
          <a:noFill/>
        </p:spPr>
        <p:txBody>
          <a:bodyPr wrap="square" rtlCol="0">
            <a:spAutoFit/>
          </a:bodyPr>
          <a:lstStyle/>
          <a:p>
            <a:pPr marL="342900" indent="-342900">
              <a:buFont typeface="Arial" panose="020B0604020202020204" pitchFamily="34" charset="0"/>
              <a:buChar char="•"/>
            </a:pPr>
            <a:r>
              <a:rPr lang="en-US" sz="2000" dirty="0" smtClean="0"/>
              <a:t>Considered the most famous satirist to come out of Rome, </a:t>
            </a:r>
            <a:r>
              <a:rPr lang="en-US" sz="2000" dirty="0" err="1" smtClean="0"/>
              <a:t>Juvenal’s</a:t>
            </a:r>
            <a:r>
              <a:rPr lang="en-US" sz="2000" dirty="0" smtClean="0"/>
              <a:t> career as a magistrate and his experience of poverty and financial failure contributed to his negative perception of Roman society.</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smtClean="0"/>
              <a:t>Describing the city of Rome as swollen with greed and corruption in his sixteen bitter </a:t>
            </a:r>
            <a:r>
              <a:rPr lang="en-US" sz="2000" i="1" dirty="0" smtClean="0"/>
              <a:t>Satires,</a:t>
            </a:r>
            <a:r>
              <a:rPr lang="en-US" sz="2000" dirty="0" smtClean="0"/>
              <a:t> </a:t>
            </a:r>
            <a:r>
              <a:rPr lang="en-US" sz="2000" dirty="0" err="1" smtClean="0"/>
              <a:t>Juvenal’s</a:t>
            </a:r>
            <a:r>
              <a:rPr lang="en-US" sz="2000" dirty="0" smtClean="0"/>
              <a:t> attack on he city of Rome paints a picture of a noisy, dirty, and crowded urban community inhabited by selfish, violent, an self-indulging people.</a:t>
            </a:r>
          </a:p>
          <a:p>
            <a:pPr marL="342900" indent="-342900">
              <a:buFont typeface="Arial" panose="020B0604020202020204" pitchFamily="34" charset="0"/>
              <a:buChar char="•"/>
            </a:pPr>
            <a:endParaRPr lang="en-US" sz="2000" i="1" dirty="0"/>
          </a:p>
          <a:p>
            <a:pPr marL="342900" indent="-342900">
              <a:buFont typeface="Arial" panose="020B0604020202020204" pitchFamily="34" charset="0"/>
              <a:buChar char="•"/>
            </a:pPr>
            <a:r>
              <a:rPr lang="en-US" sz="2000" dirty="0" smtClean="0"/>
              <a:t>Juvenal was equally hostile toward foreigners and women. His sixth </a:t>
            </a:r>
            <a:r>
              <a:rPr lang="en-US" sz="2000" i="1" dirty="0" smtClean="0"/>
              <a:t>Satire</a:t>
            </a:r>
            <a:r>
              <a:rPr lang="en-US" sz="2000" dirty="0" smtClean="0"/>
              <a:t>, “Against Women,” is one of the most bitter anti-female diatribes in the history of Western literature. Here the poet laments the disappearance of the chaste Latin women whose virtues have been corrupted by luxury.</a:t>
            </a:r>
          </a:p>
          <a:p>
            <a:pPr marL="342900" indent="-342900">
              <a:buFont typeface="Arial" panose="020B0604020202020204" pitchFamily="34" charset="0"/>
              <a:buChar char="•"/>
            </a:pPr>
            <a:r>
              <a:rPr lang="en-US" sz="2000" dirty="0"/>
              <a:t>Do you have a favorite modern user of satire?</a:t>
            </a:r>
          </a:p>
          <a:p>
            <a:endParaRPr lang="en-US" sz="2000" dirty="0"/>
          </a:p>
        </p:txBody>
      </p:sp>
    </p:spTree>
    <p:extLst>
      <p:ext uri="{BB962C8B-B14F-4D97-AF65-F5344CB8AC3E}">
        <p14:creationId xmlns:p14="http://schemas.microsoft.com/office/powerpoint/2010/main" val="13495789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5600" y="292100"/>
            <a:ext cx="4597400" cy="707886"/>
          </a:xfrm>
          <a:prstGeom prst="rect">
            <a:avLst/>
          </a:prstGeom>
          <a:noFill/>
        </p:spPr>
        <p:txBody>
          <a:bodyPr wrap="square" rtlCol="0">
            <a:spAutoFit/>
          </a:bodyPr>
          <a:lstStyle/>
          <a:p>
            <a:r>
              <a:rPr lang="en-US" sz="4000" u="sng" dirty="0" smtClean="0"/>
              <a:t>Roman Architecture</a:t>
            </a:r>
            <a:endParaRPr lang="en-US" sz="4000" u="sng" dirty="0"/>
          </a:p>
        </p:txBody>
      </p:sp>
      <p:sp>
        <p:nvSpPr>
          <p:cNvPr id="3" name="TextBox 2"/>
          <p:cNvSpPr txBox="1"/>
          <p:nvPr/>
        </p:nvSpPr>
        <p:spPr>
          <a:xfrm>
            <a:off x="355600" y="1117600"/>
            <a:ext cx="11595100" cy="5355312"/>
          </a:xfrm>
          <a:prstGeom prst="rect">
            <a:avLst/>
          </a:prstGeom>
          <a:noFill/>
        </p:spPr>
        <p:txBody>
          <a:bodyPr wrap="square" rtlCol="0">
            <a:spAutoFit/>
          </a:bodyPr>
          <a:lstStyle/>
          <a:p>
            <a:pPr marL="285750" indent="-285750">
              <a:buFont typeface="Arial" panose="020B0604020202020204" pitchFamily="34" charset="0"/>
              <a:buChar char="•"/>
            </a:pPr>
            <a:r>
              <a:rPr lang="en-US" dirty="0" smtClean="0"/>
              <a:t>Rome’s architecture reflected the practical needs of a sprawling empire whose urban centers suffered from the congestion, noise, and filth described by Juvenal.</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To link the provinces ranging from the Atlantic Ocean to the Euphrates River, Roman engineers built 50,000 miles of paved roads, many which are still in use today.</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Eight and nine-story tenements provided thousands with cheap housing, Roman bridges and tunnels defied natural barriers, while some eighteen aqueducts brought over 40</a:t>
            </a:r>
            <a:r>
              <a:rPr lang="en-US" dirty="0"/>
              <a:t> </a:t>
            </a:r>
            <a:r>
              <a:rPr lang="en-US" dirty="0" smtClean="0"/>
              <a:t>million gallons of fresh water a day to Rome’s major cities.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Suburb engineers, the Roman’s employed the structural advantages of the arch to enclose great volumes of uninterrupted space. The arch constituted a clear technical advance over the post-and-lintel construction used by the Greeks.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Roman building techniques reveal a combination of practicality and innovation. The Romans were the first to use concrete, a medium that made possible cheap large-scale construction.</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One of Rome’s most spectacular large-scale engineering projects involving arches is the 900-foot long Pont du Gard in what is now France. Built of six-ton stones and assembled without mortar, the structure reflects the practical function of arches at three levels.</a:t>
            </a:r>
          </a:p>
        </p:txBody>
      </p:sp>
    </p:spTree>
    <p:extLst>
      <p:ext uri="{BB962C8B-B14F-4D97-AF65-F5344CB8AC3E}">
        <p14:creationId xmlns:p14="http://schemas.microsoft.com/office/powerpoint/2010/main" val="18418971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8375" y="406399"/>
            <a:ext cx="5422825" cy="5295153"/>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11900" y="406400"/>
            <a:ext cx="5295900" cy="5295152"/>
          </a:xfrm>
          <a:prstGeom prst="rect">
            <a:avLst/>
          </a:prstGeom>
        </p:spPr>
      </p:pic>
      <p:sp>
        <p:nvSpPr>
          <p:cNvPr id="4" name="TextBox 3"/>
          <p:cNvSpPr txBox="1"/>
          <p:nvPr/>
        </p:nvSpPr>
        <p:spPr>
          <a:xfrm>
            <a:off x="3079787" y="5824817"/>
            <a:ext cx="5740400" cy="769441"/>
          </a:xfrm>
          <a:prstGeom prst="rect">
            <a:avLst/>
          </a:prstGeom>
          <a:noFill/>
        </p:spPr>
        <p:txBody>
          <a:bodyPr wrap="square" rtlCol="0">
            <a:spAutoFit/>
          </a:bodyPr>
          <a:lstStyle/>
          <a:p>
            <a:pPr algn="ctr"/>
            <a:r>
              <a:rPr lang="en-US" sz="4400" dirty="0" smtClean="0"/>
              <a:t>Pont du Gard</a:t>
            </a:r>
            <a:endParaRPr lang="en-US" sz="4400" dirty="0"/>
          </a:p>
        </p:txBody>
      </p:sp>
    </p:spTree>
    <p:extLst>
      <p:ext uri="{BB962C8B-B14F-4D97-AF65-F5344CB8AC3E}">
        <p14:creationId xmlns:p14="http://schemas.microsoft.com/office/powerpoint/2010/main" val="10111564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18350" y="381508"/>
            <a:ext cx="4730750" cy="3027680"/>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98029" y="3548888"/>
            <a:ext cx="3771392" cy="2828544"/>
          </a:xfrm>
          <a:prstGeom prst="rect">
            <a:avLst/>
          </a:prstGeom>
        </p:spPr>
      </p:pic>
      <p:sp>
        <p:nvSpPr>
          <p:cNvPr id="4" name="TextBox 3"/>
          <p:cNvSpPr txBox="1"/>
          <p:nvPr/>
        </p:nvSpPr>
        <p:spPr>
          <a:xfrm>
            <a:off x="241300" y="0"/>
            <a:ext cx="3810000" cy="769441"/>
          </a:xfrm>
          <a:prstGeom prst="rect">
            <a:avLst/>
          </a:prstGeom>
          <a:noFill/>
        </p:spPr>
        <p:txBody>
          <a:bodyPr wrap="square" rtlCol="0">
            <a:spAutoFit/>
          </a:bodyPr>
          <a:lstStyle/>
          <a:p>
            <a:r>
              <a:rPr lang="en-US" sz="4400" u="sng" dirty="0" smtClean="0"/>
              <a:t>The Colosseum</a:t>
            </a:r>
            <a:endParaRPr lang="en-US" sz="4400" u="sng" dirty="0"/>
          </a:p>
        </p:txBody>
      </p:sp>
      <p:sp>
        <p:nvSpPr>
          <p:cNvPr id="5" name="TextBox 4"/>
          <p:cNvSpPr txBox="1"/>
          <p:nvPr/>
        </p:nvSpPr>
        <p:spPr>
          <a:xfrm>
            <a:off x="271929" y="769441"/>
            <a:ext cx="6667500" cy="5940088"/>
          </a:xfrm>
          <a:prstGeom prst="rect">
            <a:avLst/>
          </a:prstGeom>
          <a:noFill/>
        </p:spPr>
        <p:txBody>
          <a:bodyPr wrap="square" rtlCol="0">
            <a:spAutoFit/>
          </a:bodyPr>
          <a:lstStyle/>
          <a:p>
            <a:pPr marL="342900" indent="-342900">
              <a:buFont typeface="Arial" panose="020B0604020202020204" pitchFamily="34" charset="0"/>
              <a:buChar char="•"/>
            </a:pPr>
            <a:r>
              <a:rPr lang="en-US" sz="1900" dirty="0" smtClean="0"/>
              <a:t>The Colosseum covered six acres and accommodated 50,000 people, and is a reminder that Rome’s population exceeded one million. It was complete from 72-80CA- just 8 short years.</a:t>
            </a:r>
          </a:p>
          <a:p>
            <a:pPr marL="342900" indent="-342900">
              <a:buFont typeface="Arial" panose="020B0604020202020204" pitchFamily="34" charset="0"/>
              <a:buChar char="•"/>
            </a:pPr>
            <a:endParaRPr lang="en-US" sz="1900" dirty="0"/>
          </a:p>
          <a:p>
            <a:pPr marL="342900" indent="-342900">
              <a:buFont typeface="Arial" panose="020B0604020202020204" pitchFamily="34" charset="0"/>
              <a:buChar char="•"/>
            </a:pPr>
            <a:r>
              <a:rPr lang="en-US" sz="1900" dirty="0" smtClean="0"/>
              <a:t>Roman amphitheaters like the Colosseum testify to the popular taste for entertainment such as chariot races, mock sea battles, gladiatorial contests, and a variety of brutal blood sports. </a:t>
            </a:r>
          </a:p>
          <a:p>
            <a:pPr marL="342900" indent="-342900">
              <a:buFont typeface="Arial" panose="020B0604020202020204" pitchFamily="34" charset="0"/>
              <a:buChar char="•"/>
            </a:pPr>
            <a:endParaRPr lang="en-US" sz="1900" dirty="0"/>
          </a:p>
          <a:p>
            <a:pPr marL="342900" indent="-342900">
              <a:buFont typeface="Arial" panose="020B0604020202020204" pitchFamily="34" charset="0"/>
              <a:buChar char="•"/>
            </a:pPr>
            <a:r>
              <a:rPr lang="en-US" sz="1900" dirty="0" smtClean="0"/>
              <a:t>At the Colosseum, three levels of seating rose above the arena floor. Beneath the floor was a complex of rooms and tunnels from which athletes, gladiators, and wild animals emerged to entertain a cheering crowd.</a:t>
            </a:r>
          </a:p>
          <a:p>
            <a:pPr marL="342900" indent="-342900">
              <a:buFont typeface="Arial" panose="020B0604020202020204" pitchFamily="34" charset="0"/>
              <a:buChar char="•"/>
            </a:pPr>
            <a:endParaRPr lang="en-US" sz="1900" dirty="0"/>
          </a:p>
          <a:p>
            <a:pPr marL="342900" indent="-342900">
              <a:buFont typeface="Arial" panose="020B0604020202020204" pitchFamily="34" charset="0"/>
              <a:buChar char="•"/>
            </a:pPr>
            <a:r>
              <a:rPr lang="en-US" sz="1900" dirty="0" smtClean="0"/>
              <a:t>To provide shade from the sun, an awning at the roof level could be extended by means of a system of pulleys.</a:t>
            </a:r>
          </a:p>
          <a:p>
            <a:pPr marL="342900" indent="-342900">
              <a:buFont typeface="Arial" panose="020B0604020202020204" pitchFamily="34" charset="0"/>
              <a:buChar char="•"/>
            </a:pPr>
            <a:endParaRPr lang="en-US" sz="1900" dirty="0"/>
          </a:p>
          <a:p>
            <a:pPr marL="342900" indent="-342900">
              <a:buFont typeface="Arial" panose="020B0604020202020204" pitchFamily="34" charset="0"/>
              <a:buChar char="•"/>
            </a:pPr>
            <a:r>
              <a:rPr lang="en-US" sz="1900" dirty="0" smtClean="0"/>
              <a:t>The long-standing influence of this Roman amphitheater is apparent in the design of the modern sports arena. Name some modern arenas that are used for similar purposes!</a:t>
            </a:r>
            <a:endParaRPr lang="en-US" sz="1900" dirty="0"/>
          </a:p>
        </p:txBody>
      </p:sp>
    </p:spTree>
    <p:extLst>
      <p:ext uri="{BB962C8B-B14F-4D97-AF65-F5344CB8AC3E}">
        <p14:creationId xmlns:p14="http://schemas.microsoft.com/office/powerpoint/2010/main" val="19741976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7882" y="134471"/>
            <a:ext cx="11241742" cy="6548718"/>
          </a:xfrm>
          <a:prstGeom prst="rect">
            <a:avLst/>
          </a:prstGeom>
        </p:spPr>
      </p:pic>
    </p:spTree>
    <p:extLst>
      <p:ext uri="{BB962C8B-B14F-4D97-AF65-F5344CB8AC3E}">
        <p14:creationId xmlns:p14="http://schemas.microsoft.com/office/powerpoint/2010/main" val="27839916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4813" y="134471"/>
            <a:ext cx="6158752" cy="523220"/>
          </a:xfrm>
          <a:prstGeom prst="rect">
            <a:avLst/>
          </a:prstGeom>
          <a:noFill/>
        </p:spPr>
        <p:txBody>
          <a:bodyPr wrap="square" rtlCol="0">
            <a:spAutoFit/>
          </a:bodyPr>
          <a:lstStyle/>
          <a:p>
            <a:r>
              <a:rPr lang="en-US" sz="2800" b="1" u="sng" dirty="0" smtClean="0"/>
              <a:t>Roman Gladiators:</a:t>
            </a:r>
            <a:endParaRPr lang="en-US" sz="2800" b="1" u="sng" dirty="0"/>
          </a:p>
        </p:txBody>
      </p:sp>
      <p:sp>
        <p:nvSpPr>
          <p:cNvPr id="3" name="TextBox 2"/>
          <p:cNvSpPr txBox="1"/>
          <p:nvPr/>
        </p:nvSpPr>
        <p:spPr>
          <a:xfrm>
            <a:off x="174813" y="657691"/>
            <a:ext cx="11833411" cy="2585323"/>
          </a:xfrm>
          <a:prstGeom prst="rect">
            <a:avLst/>
          </a:prstGeom>
          <a:noFill/>
        </p:spPr>
        <p:txBody>
          <a:bodyPr wrap="square" rtlCol="0">
            <a:spAutoFit/>
          </a:bodyPr>
          <a:lstStyle/>
          <a:p>
            <a:pPr marL="285750" indent="-285750">
              <a:buFont typeface="Arial" panose="020B0604020202020204" pitchFamily="34" charset="0"/>
              <a:buChar char="•"/>
            </a:pPr>
            <a:r>
              <a:rPr lang="en-US" dirty="0" smtClean="0"/>
              <a:t>“Hail Emperor, those who are about to die salute you.” This is how the gladiators addressed their leader as they filed past the imperial box.  Most gladiators were prisoners of war, slaves or criminals, sent through strict training schools.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The night before the gladiators are given a lavish banquet, where fans come to eye them like racehorses and pick and bet on their favorite.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The more unusual the contest the more the Roman’s like it. Gladiators often fought with mismatched weapons, dwarfs would fight women, Negroes were matched only with other Negroes. A superb fighter became a popular idol, and a gladiator who made a poor showing would be killed.</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4813" y="3388659"/>
            <a:ext cx="6256618" cy="3323934"/>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77634" y="3097607"/>
            <a:ext cx="4258235" cy="3614986"/>
          </a:xfrm>
          <a:prstGeom prst="rect">
            <a:avLst/>
          </a:prstGeom>
        </p:spPr>
      </p:pic>
    </p:spTree>
    <p:extLst>
      <p:ext uri="{BB962C8B-B14F-4D97-AF65-F5344CB8AC3E}">
        <p14:creationId xmlns:p14="http://schemas.microsoft.com/office/powerpoint/2010/main" val="40691761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4812" y="161365"/>
            <a:ext cx="6454588" cy="523220"/>
          </a:xfrm>
          <a:prstGeom prst="rect">
            <a:avLst/>
          </a:prstGeom>
          <a:noFill/>
        </p:spPr>
        <p:txBody>
          <a:bodyPr wrap="square" rtlCol="0">
            <a:spAutoFit/>
          </a:bodyPr>
          <a:lstStyle/>
          <a:p>
            <a:r>
              <a:rPr lang="en-US" sz="2800" b="1" u="sng" dirty="0" smtClean="0"/>
              <a:t>Circus Maximus: </a:t>
            </a:r>
            <a:endParaRPr lang="en-US" sz="2800" b="1" u="sng" dirty="0"/>
          </a:p>
        </p:txBody>
      </p:sp>
      <p:sp>
        <p:nvSpPr>
          <p:cNvPr id="3" name="TextBox 2"/>
          <p:cNvSpPr txBox="1"/>
          <p:nvPr/>
        </p:nvSpPr>
        <p:spPr>
          <a:xfrm>
            <a:off x="174812" y="833718"/>
            <a:ext cx="11833411" cy="2862322"/>
          </a:xfrm>
          <a:prstGeom prst="rect">
            <a:avLst/>
          </a:prstGeom>
          <a:noFill/>
        </p:spPr>
        <p:txBody>
          <a:bodyPr wrap="square" rtlCol="0">
            <a:spAutoFit/>
          </a:bodyPr>
          <a:lstStyle/>
          <a:p>
            <a:pPr marL="285750" indent="-285750">
              <a:buFont typeface="Arial" panose="020B0604020202020204" pitchFamily="34" charset="0"/>
              <a:buChar char="•"/>
            </a:pPr>
            <a:r>
              <a:rPr lang="en-US" dirty="0" smtClean="0"/>
              <a:t>In Rome's greatest amphitheater, the Circus Maximus, some 260,000 gathered to cheer daredevil charioteers as they raced around a perilously tight track. The brutal spectacles were usually staged by the government, and one of their chief purposes was to divert the menacing hordes of Roman unemployed, who at times numbered as many as 150,000.</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Although Roman intellectuals were shocked by the carnage, the poor found the spectacles an outlet for passions that might otherwise have been turned against the state.</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Great numbers of wild beasts fought and died in Roman arenas, often 5,000 animals in a single day. So many creatures were captured that whole species were sometimes threatened: the hippo in Nubia, the lion in Mesopotamia, and the elephant in North Africa.</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4812" y="3845173"/>
            <a:ext cx="6082834" cy="2603428"/>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75611" y="3496235"/>
            <a:ext cx="5432612" cy="3213847"/>
          </a:xfrm>
          <a:prstGeom prst="rect">
            <a:avLst/>
          </a:prstGeom>
        </p:spPr>
      </p:pic>
    </p:spTree>
    <p:extLst>
      <p:ext uri="{BB962C8B-B14F-4D97-AF65-F5344CB8AC3E}">
        <p14:creationId xmlns:p14="http://schemas.microsoft.com/office/powerpoint/2010/main" val="3704544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5900" y="279400"/>
            <a:ext cx="3530600" cy="769441"/>
          </a:xfrm>
          <a:prstGeom prst="rect">
            <a:avLst/>
          </a:prstGeom>
          <a:noFill/>
        </p:spPr>
        <p:txBody>
          <a:bodyPr wrap="square" rtlCol="0">
            <a:spAutoFit/>
          </a:bodyPr>
          <a:lstStyle/>
          <a:p>
            <a:r>
              <a:rPr lang="en-US" sz="4400" u="sng" dirty="0" smtClean="0"/>
              <a:t>The Pantheon</a:t>
            </a:r>
            <a:endParaRPr lang="en-US" sz="4400" u="sng"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22954" y="279400"/>
            <a:ext cx="4232032" cy="3198534"/>
          </a:xfrm>
          <a:prstGeom prst="rect">
            <a:avLst/>
          </a:prstGeom>
        </p:spPr>
      </p:pic>
      <p:sp>
        <p:nvSpPr>
          <p:cNvPr id="4" name="TextBox 3"/>
          <p:cNvSpPr txBox="1"/>
          <p:nvPr/>
        </p:nvSpPr>
        <p:spPr>
          <a:xfrm>
            <a:off x="215900" y="1048841"/>
            <a:ext cx="6718300" cy="5355312"/>
          </a:xfrm>
          <a:prstGeom prst="rect">
            <a:avLst/>
          </a:prstGeom>
          <a:noFill/>
        </p:spPr>
        <p:txBody>
          <a:bodyPr wrap="square" rtlCol="0">
            <a:spAutoFit/>
          </a:bodyPr>
          <a:lstStyle/>
          <a:p>
            <a:pPr marL="285750" indent="-285750">
              <a:buFont typeface="Arial" panose="020B0604020202020204" pitchFamily="34" charset="0"/>
              <a:buChar char="•"/>
            </a:pPr>
            <a:r>
              <a:rPr lang="en-US" dirty="0" smtClean="0"/>
              <a:t>Dedicated to the seven planetary deities, the Pantheon was built in the early second century C.E.</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Its monumental exterior features a portico with eight Corinthian columns originally elevated by a flight of stairs that now lie buried beneath the city street.</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One of the few buildings from Classic antiquity to have remained almost intact, the Pantheon boasts a 19-foot thick rotunda that is capped by a solid dome consisting of 5000 tons of concrete.</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The interior of the Pantheon, once painted blue and gold to resemble the vault of heaven, is pierced by a 30-foot wide </a:t>
            </a:r>
            <a:r>
              <a:rPr lang="en-US" i="1" dirty="0" smtClean="0"/>
              <a:t>oculus,</a:t>
            </a:r>
            <a:r>
              <a:rPr lang="en-US" dirty="0" smtClean="0"/>
              <a:t> or “eye,” that admits light and air.</a:t>
            </a:r>
          </a:p>
          <a:p>
            <a:pPr marL="285750" indent="-285750">
              <a:buFont typeface="Arial" panose="020B0604020202020204" pitchFamily="34" charset="0"/>
              <a:buChar char="•"/>
            </a:pPr>
            <a:endParaRPr lang="en-US" i="1" dirty="0"/>
          </a:p>
          <a:p>
            <a:pPr marL="285750" indent="-285750">
              <a:buFont typeface="Arial" panose="020B0604020202020204" pitchFamily="34" charset="0"/>
              <a:buChar char="•"/>
            </a:pPr>
            <a:r>
              <a:rPr lang="en-US" dirty="0" smtClean="0"/>
              <a:t>The proportions of the Pantheon observe the Classical principals of symmetry and harmony as described b y Vitruvius: the height from the floor to the apex of the dome, equals the diameter of the rotunda.</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31029" y="3606800"/>
            <a:ext cx="4669881" cy="3114773"/>
          </a:xfrm>
          <a:prstGeom prst="rect">
            <a:avLst/>
          </a:prstGeom>
        </p:spPr>
      </p:pic>
    </p:spTree>
    <p:extLst>
      <p:ext uri="{BB962C8B-B14F-4D97-AF65-F5344CB8AC3E}">
        <p14:creationId xmlns:p14="http://schemas.microsoft.com/office/powerpoint/2010/main" val="12653528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032" y="201707"/>
            <a:ext cx="6728747" cy="3792070"/>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04530" y="201706"/>
            <a:ext cx="4862103" cy="6481482"/>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4033" y="4154999"/>
            <a:ext cx="6728746" cy="2528189"/>
          </a:xfrm>
          <a:prstGeom prst="rect">
            <a:avLst/>
          </a:prstGeom>
        </p:spPr>
      </p:pic>
    </p:spTree>
    <p:extLst>
      <p:ext uri="{BB962C8B-B14F-4D97-AF65-F5344CB8AC3E}">
        <p14:creationId xmlns:p14="http://schemas.microsoft.com/office/powerpoint/2010/main" val="4704022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43600" y="317500"/>
            <a:ext cx="6007100" cy="6184900"/>
          </a:xfrm>
          <a:prstGeom prst="rect">
            <a:avLst/>
          </a:prstGeom>
        </p:spPr>
      </p:pic>
      <p:sp>
        <p:nvSpPr>
          <p:cNvPr id="3" name="TextBox 2"/>
          <p:cNvSpPr txBox="1"/>
          <p:nvPr/>
        </p:nvSpPr>
        <p:spPr>
          <a:xfrm>
            <a:off x="127000" y="165100"/>
            <a:ext cx="3390900" cy="769441"/>
          </a:xfrm>
          <a:prstGeom prst="rect">
            <a:avLst/>
          </a:prstGeom>
          <a:noFill/>
        </p:spPr>
        <p:txBody>
          <a:bodyPr wrap="square" rtlCol="0">
            <a:spAutoFit/>
          </a:bodyPr>
          <a:lstStyle/>
          <a:p>
            <a:r>
              <a:rPr lang="en-US" sz="4400" u="sng" dirty="0" smtClean="0"/>
              <a:t>Roman Baths</a:t>
            </a:r>
            <a:endParaRPr lang="en-US" sz="4400" u="sng" dirty="0"/>
          </a:p>
        </p:txBody>
      </p:sp>
      <p:sp>
        <p:nvSpPr>
          <p:cNvPr id="4" name="TextBox 3"/>
          <p:cNvSpPr txBox="1"/>
          <p:nvPr/>
        </p:nvSpPr>
        <p:spPr>
          <a:xfrm>
            <a:off x="127000" y="934541"/>
            <a:ext cx="5626100" cy="5632311"/>
          </a:xfrm>
          <a:prstGeom prst="rect">
            <a:avLst/>
          </a:prstGeom>
          <a:noFill/>
        </p:spPr>
        <p:txBody>
          <a:bodyPr wrap="square" rtlCol="0">
            <a:spAutoFit/>
          </a:bodyPr>
          <a:lstStyle/>
          <a:p>
            <a:pPr marL="285750" indent="-285750">
              <a:buFont typeface="Arial" panose="020B0604020202020204" pitchFamily="34" charset="0"/>
              <a:buChar char="•"/>
            </a:pPr>
            <a:r>
              <a:rPr lang="en-US" dirty="0" smtClean="0"/>
              <a:t>The Roman baths were elaborate structures fed by natural hot springs, providing refuge from the noise and grime of the city. By the third century C.E., there were 900 baths in the city of Rome.</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In addition to rooms in which pools of water were heated to varying degrees, such spas also included steam rooms, exercise rooms, art galleries, shops, cafes, reading rooms, and chambers for physical intimacy.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Roman baths incorporated the basilica, a rectangular colonnaded hall commonly used for public assemblies.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The </a:t>
            </a:r>
            <a:r>
              <a:rPr lang="en-US" dirty="0"/>
              <a:t>Romans believed that good health came from bathing, eating, massages, and exercise. The baths, therefore, had all of these things in abundance. Since some citizens would be bathing multiple times a week, Roman society was surprisingly clean</a:t>
            </a:r>
            <a:r>
              <a:rPr lang="en-US" dirty="0" smtClean="0"/>
              <a:t>. Anyone have a favorite spa/hot springs experience?</a:t>
            </a:r>
            <a:endParaRPr lang="en-US" dirty="0"/>
          </a:p>
        </p:txBody>
      </p:sp>
    </p:spTree>
    <p:extLst>
      <p:ext uri="{BB962C8B-B14F-4D97-AF65-F5344CB8AC3E}">
        <p14:creationId xmlns:p14="http://schemas.microsoft.com/office/powerpoint/2010/main" val="29185233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8941" y="147918"/>
            <a:ext cx="7947211" cy="523220"/>
          </a:xfrm>
          <a:prstGeom prst="rect">
            <a:avLst/>
          </a:prstGeom>
          <a:noFill/>
        </p:spPr>
        <p:txBody>
          <a:bodyPr wrap="square" rtlCol="0">
            <a:spAutoFit/>
          </a:bodyPr>
          <a:lstStyle/>
          <a:p>
            <a:r>
              <a:rPr lang="en-US" sz="2800" b="1" u="sng" dirty="0" smtClean="0"/>
              <a:t>Emperor Caracalla’s Baths:</a:t>
            </a:r>
            <a:endParaRPr lang="en-US" sz="2800" b="1" u="sng" dirty="0"/>
          </a:p>
        </p:txBody>
      </p:sp>
      <p:sp>
        <p:nvSpPr>
          <p:cNvPr id="3" name="TextBox 2"/>
          <p:cNvSpPr txBox="1"/>
          <p:nvPr/>
        </p:nvSpPr>
        <p:spPr>
          <a:xfrm>
            <a:off x="147919" y="779929"/>
            <a:ext cx="4276163" cy="5632311"/>
          </a:xfrm>
          <a:prstGeom prst="rect">
            <a:avLst/>
          </a:prstGeom>
          <a:noFill/>
        </p:spPr>
        <p:txBody>
          <a:bodyPr wrap="square" rtlCol="0">
            <a:spAutoFit/>
          </a:bodyPr>
          <a:lstStyle/>
          <a:p>
            <a:pPr marL="285750" indent="-285750">
              <a:buFont typeface="Arial" panose="020B0604020202020204" pitchFamily="34" charset="0"/>
              <a:buChar char="•"/>
            </a:pPr>
            <a:r>
              <a:rPr lang="en-US" dirty="0" smtClean="0"/>
              <a:t>Constructed by Emperor Caracalla, these baths were a center of Roman life and one of the greatest engineering triumphs of the Third Century A.D. Sprawled upon 33 acres on Rome’s outskirts, the baths were a vast complex of businesses and entertainment establishments.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Aqueducts fed thousands of gallons of mountain water into the system, with the baths being heated by wood-burning furnaces connected to a network of steam pipes beneath the floors.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The grounds were decorated with gardens, colonnaded walks and statuary, an accommodated about 1,600 bathers per day. </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22376" y="3977969"/>
            <a:ext cx="7705165" cy="2688600"/>
          </a:xfrm>
          <a:prstGeom prst="rect">
            <a:avLst/>
          </a:prstGeom>
        </p:spPr>
      </p:pic>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2105" t="1373" r="1268" b="7058"/>
          <a:stretch/>
        </p:blipFill>
        <p:spPr>
          <a:xfrm>
            <a:off x="5419165" y="295835"/>
            <a:ext cx="6185647" cy="3440087"/>
          </a:xfrm>
          <a:prstGeom prst="rect">
            <a:avLst/>
          </a:prstGeom>
        </p:spPr>
      </p:pic>
    </p:spTree>
    <p:extLst>
      <p:ext uri="{BB962C8B-B14F-4D97-AF65-F5344CB8AC3E}">
        <p14:creationId xmlns:p14="http://schemas.microsoft.com/office/powerpoint/2010/main" val="10208402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23983" y="1928494"/>
            <a:ext cx="5702774" cy="4700905"/>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6106" y="282388"/>
            <a:ext cx="5608801" cy="6347012"/>
          </a:xfrm>
          <a:prstGeom prst="rect">
            <a:avLst/>
          </a:prstGeom>
        </p:spPr>
      </p:pic>
      <p:sp>
        <p:nvSpPr>
          <p:cNvPr id="4" name="Title 3"/>
          <p:cNvSpPr>
            <a:spLocks noGrp="1"/>
          </p:cNvSpPr>
          <p:nvPr>
            <p:ph type="title"/>
          </p:nvPr>
        </p:nvSpPr>
        <p:spPr>
          <a:xfrm>
            <a:off x="6635823" y="282388"/>
            <a:ext cx="4679576" cy="672353"/>
          </a:xfrm>
        </p:spPr>
        <p:txBody>
          <a:bodyPr/>
          <a:lstStyle/>
          <a:p>
            <a:r>
              <a:rPr lang="en-US" dirty="0" smtClean="0"/>
              <a:t>Diocletian’s Roman Baths</a:t>
            </a:r>
            <a:endParaRPr lang="en-US" dirty="0"/>
          </a:p>
        </p:txBody>
      </p:sp>
      <p:sp>
        <p:nvSpPr>
          <p:cNvPr id="5" name="Picture Placeholder 4"/>
          <p:cNvSpPr>
            <a:spLocks noGrp="1"/>
          </p:cNvSpPr>
          <p:nvPr>
            <p:ph type="pic" idx="1"/>
          </p:nvPr>
        </p:nvSpPr>
        <p:spPr>
          <a:xfrm>
            <a:off x="6185347" y="1755774"/>
            <a:ext cx="6172200" cy="4873625"/>
          </a:xfrm>
        </p:spPr>
      </p:sp>
      <p:sp>
        <p:nvSpPr>
          <p:cNvPr id="6" name="Text Placeholder 5"/>
          <p:cNvSpPr>
            <a:spLocks noGrp="1"/>
          </p:cNvSpPr>
          <p:nvPr>
            <p:ph type="body" sz="half" idx="2"/>
          </p:nvPr>
        </p:nvSpPr>
        <p:spPr/>
        <p:txBody>
          <a:bodyPr/>
          <a:lstStyle/>
          <a:p>
            <a:endParaRPr lang="en-US" dirty="0"/>
          </a:p>
        </p:txBody>
      </p:sp>
    </p:spTree>
    <p:extLst>
      <p:ext uri="{BB962C8B-B14F-4D97-AF65-F5344CB8AC3E}">
        <p14:creationId xmlns:p14="http://schemas.microsoft.com/office/powerpoint/2010/main" val="418519355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Picture Placeholder 4"/>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l="8398" t="20346" r="8595" b="20346"/>
          <a:stretch/>
        </p:blipFill>
        <p:spPr>
          <a:xfrm>
            <a:off x="5981935" y="699247"/>
            <a:ext cx="5951269" cy="5661212"/>
          </a:xfrm>
        </p:spPr>
      </p:pic>
      <p:sp>
        <p:nvSpPr>
          <p:cNvPr id="4" name="Text Placeholder 3"/>
          <p:cNvSpPr>
            <a:spLocks noGrp="1"/>
          </p:cNvSpPr>
          <p:nvPr>
            <p:ph type="body" sz="half" idx="2"/>
          </p:nvPr>
        </p:nvSpPr>
        <p:spPr/>
        <p:txBody>
          <a:bodyPr/>
          <a:lstStyle/>
          <a:p>
            <a:endParaRPr lang="en-US"/>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5835" y="699247"/>
            <a:ext cx="5325036" cy="5661212"/>
          </a:xfrm>
          <a:prstGeom prst="rect">
            <a:avLst/>
          </a:prstGeom>
        </p:spPr>
      </p:pic>
    </p:spTree>
    <p:extLst>
      <p:ext uri="{BB962C8B-B14F-4D97-AF65-F5344CB8AC3E}">
        <p14:creationId xmlns:p14="http://schemas.microsoft.com/office/powerpoint/2010/main" val="3905711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6700" y="241300"/>
            <a:ext cx="4178300" cy="769441"/>
          </a:xfrm>
          <a:prstGeom prst="rect">
            <a:avLst/>
          </a:prstGeom>
          <a:noFill/>
        </p:spPr>
        <p:txBody>
          <a:bodyPr wrap="square" rtlCol="0">
            <a:spAutoFit/>
          </a:bodyPr>
          <a:lstStyle/>
          <a:p>
            <a:r>
              <a:rPr lang="en-US" sz="4400" u="sng" dirty="0" smtClean="0"/>
              <a:t>Roman Sculpture</a:t>
            </a:r>
            <a:endParaRPr lang="en-US" sz="4400" u="sng" dirty="0"/>
          </a:p>
        </p:txBody>
      </p:sp>
      <p:sp>
        <p:nvSpPr>
          <p:cNvPr id="3" name="TextBox 2"/>
          <p:cNvSpPr txBox="1"/>
          <p:nvPr/>
        </p:nvSpPr>
        <p:spPr>
          <a:xfrm>
            <a:off x="266700" y="1320800"/>
            <a:ext cx="11684000" cy="5016758"/>
          </a:xfrm>
          <a:prstGeom prst="rect">
            <a:avLst/>
          </a:prstGeom>
          <a:noFill/>
        </p:spPr>
        <p:txBody>
          <a:bodyPr wrap="square" rtlCol="0">
            <a:spAutoFit/>
          </a:bodyPr>
          <a:lstStyle/>
          <a:p>
            <a:pPr marL="342900" indent="-342900">
              <a:buFont typeface="Arial" panose="020B0604020202020204" pitchFamily="34" charset="0"/>
              <a:buChar char="•"/>
            </a:pPr>
            <a:r>
              <a:rPr lang="en-US" sz="2000" dirty="0" smtClean="0"/>
              <a:t>Like its imperialistic predecessors, Rome advertised its military achievements in monumental works of art, consisting of mainly triumphal arches and victory columns, commemorating the victories of strong rulers.</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smtClean="0"/>
              <a:t>Trajan’s Victory Column, made out of marble and standing 100 feet tall, includes 2500 figures presented as a huge picture scroll carved in brilliant low relief, and stood between the Greek and Roman libraries in ancient times.</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smtClean="0"/>
              <a:t>The triumphal arch was the landmark image of Roman imperial victory, and served as visual propaganda. The arch of Titus, commemorates the final days of the Jewish Wars. The marble-faced concrete vault of the arch is elevated between two massive piers, and an </a:t>
            </a:r>
            <a:r>
              <a:rPr lang="en-US" sz="2000" i="1" dirty="0" smtClean="0"/>
              <a:t>attic</a:t>
            </a:r>
            <a:r>
              <a:rPr lang="en-US" sz="2000" dirty="0" smtClean="0"/>
              <a:t>, or superstructure carrying a commemorative inscription.</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smtClean="0"/>
              <a:t>During the second century C.E., the tradition of heroic portraiture assumed an even more domineering stamp in the image of a ruler on horseback: the equestrian statue. The equestrian portrait of Roman emperor Marcus Aurelius depicts the general addressing his troops with the traditional gesture of imperial authority.</a:t>
            </a:r>
            <a:endParaRPr lang="en-US" sz="2000" dirty="0"/>
          </a:p>
        </p:txBody>
      </p:sp>
    </p:spTree>
    <p:extLst>
      <p:ext uri="{BB962C8B-B14F-4D97-AF65-F5344CB8AC3E}">
        <p14:creationId xmlns:p14="http://schemas.microsoft.com/office/powerpoint/2010/main" val="16601003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52965" y="5314464"/>
            <a:ext cx="4545342" cy="1327636"/>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1800" y="251455"/>
            <a:ext cx="2916364" cy="6260532"/>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52964" y="105121"/>
            <a:ext cx="4263644" cy="5076479"/>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63407" y="386572"/>
            <a:ext cx="3649174" cy="5990297"/>
          </a:xfrm>
          <a:prstGeom prst="rect">
            <a:avLst/>
          </a:prstGeom>
        </p:spPr>
      </p:pic>
    </p:spTree>
    <p:extLst>
      <p:ext uri="{BB962C8B-B14F-4D97-AF65-F5344CB8AC3E}">
        <p14:creationId xmlns:p14="http://schemas.microsoft.com/office/powerpoint/2010/main" val="46759403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69200" y="266699"/>
            <a:ext cx="4105275" cy="6320517"/>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5100" y="381000"/>
            <a:ext cx="7230967" cy="4806949"/>
          </a:xfrm>
          <a:prstGeom prst="rect">
            <a:avLst/>
          </a:prstGeom>
        </p:spPr>
      </p:pic>
      <p:sp>
        <p:nvSpPr>
          <p:cNvPr id="4" name="TextBox 3"/>
          <p:cNvSpPr txBox="1"/>
          <p:nvPr/>
        </p:nvSpPr>
        <p:spPr>
          <a:xfrm>
            <a:off x="304800" y="5384800"/>
            <a:ext cx="6858000" cy="1077218"/>
          </a:xfrm>
          <a:prstGeom prst="rect">
            <a:avLst/>
          </a:prstGeom>
          <a:noFill/>
        </p:spPr>
        <p:txBody>
          <a:bodyPr wrap="square" rtlCol="0">
            <a:spAutoFit/>
          </a:bodyPr>
          <a:lstStyle/>
          <a:p>
            <a:pPr algn="ctr"/>
            <a:r>
              <a:rPr lang="en-US" sz="3200" dirty="0" smtClean="0"/>
              <a:t>The Arch of Titus</a:t>
            </a:r>
          </a:p>
          <a:p>
            <a:pPr algn="ctr"/>
            <a:r>
              <a:rPr lang="en-US" sz="3200" dirty="0" smtClean="0"/>
              <a:t>Equestrian Statue of Marcus Aurelius</a:t>
            </a:r>
            <a:endParaRPr lang="en-US" sz="3200" dirty="0"/>
          </a:p>
        </p:txBody>
      </p:sp>
    </p:spTree>
    <p:extLst>
      <p:ext uri="{BB962C8B-B14F-4D97-AF65-F5344CB8AC3E}">
        <p14:creationId xmlns:p14="http://schemas.microsoft.com/office/powerpoint/2010/main" val="370063447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7000" y="0"/>
            <a:ext cx="3613731" cy="707886"/>
          </a:xfrm>
          <a:prstGeom prst="rect">
            <a:avLst/>
          </a:prstGeom>
          <a:noFill/>
        </p:spPr>
        <p:txBody>
          <a:bodyPr wrap="square" rtlCol="0">
            <a:spAutoFit/>
          </a:bodyPr>
          <a:lstStyle/>
          <a:p>
            <a:r>
              <a:rPr lang="en-US" sz="4000" u="sng" dirty="0" smtClean="0"/>
              <a:t>Roman Painting</a:t>
            </a:r>
            <a:endParaRPr lang="en-US" sz="4000" u="sng" dirty="0"/>
          </a:p>
        </p:txBody>
      </p:sp>
      <p:sp>
        <p:nvSpPr>
          <p:cNvPr id="3" name="TextBox 2"/>
          <p:cNvSpPr txBox="1"/>
          <p:nvPr/>
        </p:nvSpPr>
        <p:spPr>
          <a:xfrm>
            <a:off x="254000" y="977900"/>
            <a:ext cx="11645900" cy="5324535"/>
          </a:xfrm>
          <a:prstGeom prst="rect">
            <a:avLst/>
          </a:prstGeom>
          <a:noFill/>
        </p:spPr>
        <p:txBody>
          <a:bodyPr wrap="square" rtlCol="0">
            <a:spAutoFit/>
          </a:bodyPr>
          <a:lstStyle/>
          <a:p>
            <a:pPr marL="342900" indent="-342900">
              <a:buFont typeface="Arial" panose="020B0604020202020204" pitchFamily="34" charset="0"/>
              <a:buChar char="•"/>
            </a:pPr>
            <a:r>
              <a:rPr lang="en-US" sz="2000" dirty="0" smtClean="0"/>
              <a:t>Pictorial realism dominated the frescos with which the Romans decorated their meeting halls, baths, and country villas. Possibly inspired by Greek murals, Roman artists painted scenes drawn from literature, mythology, and daily life.</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smtClean="0"/>
              <a:t>Among the finest examples of Roman frescos are found in and around Pompeii and Herculaneum, two cities that were engulfed by a mountain of ash from the volcanic eruption of Mount Vesuvius in 79 C.E., preserving many of the area’s suburban homes. </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smtClean="0"/>
              <a:t>At a villa in </a:t>
            </a:r>
            <a:r>
              <a:rPr lang="en-US" sz="2000" dirty="0" err="1" smtClean="0"/>
              <a:t>Boscoreale</a:t>
            </a:r>
            <a:r>
              <a:rPr lang="en-US" sz="2000" dirty="0" smtClean="0"/>
              <a:t>, near Pompeii, floors and walls display fine, ornamental motifs and scenes illustrated in mosaic, a technique by which small pieces of stone or glass are embedded into wet cement surfaces.</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smtClean="0"/>
              <a:t>The natural landscape as another subject reflects Rome’s attachment to the world of the senses. Although the Egyptians and Greeks both used natural settings, it was the Romans who pioneered landscape as a subject in and of itself. Roman landscapes show a deep affection for the country side and the pleasures of nature. The mountainous region of Arcadia provided the model for the Classical landscape, which celebrated a life of innocence and simplicity. </a:t>
            </a:r>
          </a:p>
        </p:txBody>
      </p:sp>
    </p:spTree>
    <p:extLst>
      <p:ext uri="{BB962C8B-B14F-4D97-AF65-F5344CB8AC3E}">
        <p14:creationId xmlns:p14="http://schemas.microsoft.com/office/powerpoint/2010/main" val="165400851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56300" y="483425"/>
            <a:ext cx="5956300" cy="5383975"/>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2100" y="483425"/>
            <a:ext cx="5308600" cy="5383975"/>
          </a:xfrm>
          <a:prstGeom prst="rect">
            <a:avLst/>
          </a:prstGeom>
        </p:spPr>
      </p:pic>
      <p:sp>
        <p:nvSpPr>
          <p:cNvPr id="4" name="TextBox 3"/>
          <p:cNvSpPr txBox="1"/>
          <p:nvPr/>
        </p:nvSpPr>
        <p:spPr>
          <a:xfrm>
            <a:off x="292100" y="5981700"/>
            <a:ext cx="11620499" cy="707886"/>
          </a:xfrm>
          <a:prstGeom prst="rect">
            <a:avLst/>
          </a:prstGeom>
          <a:noFill/>
        </p:spPr>
        <p:txBody>
          <a:bodyPr wrap="square" rtlCol="0">
            <a:spAutoFit/>
          </a:bodyPr>
          <a:lstStyle/>
          <a:p>
            <a:pPr algn="ctr"/>
            <a:r>
              <a:rPr lang="en-US" sz="4000" dirty="0" smtClean="0"/>
              <a:t>Roman Landscape Painting, The Odyssey Landscapes</a:t>
            </a:r>
            <a:endParaRPr lang="en-US" sz="4000" dirty="0"/>
          </a:p>
        </p:txBody>
      </p:sp>
    </p:spTree>
    <p:extLst>
      <p:ext uri="{BB962C8B-B14F-4D97-AF65-F5344CB8AC3E}">
        <p14:creationId xmlns:p14="http://schemas.microsoft.com/office/powerpoint/2010/main" val="371333788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 y="279400"/>
            <a:ext cx="5791200" cy="5791200"/>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50000" y="279400"/>
            <a:ext cx="5461000" cy="5791200"/>
          </a:xfrm>
          <a:prstGeom prst="rect">
            <a:avLst/>
          </a:prstGeom>
        </p:spPr>
      </p:pic>
      <p:sp>
        <p:nvSpPr>
          <p:cNvPr id="4" name="TextBox 3"/>
          <p:cNvSpPr txBox="1"/>
          <p:nvPr/>
        </p:nvSpPr>
        <p:spPr>
          <a:xfrm>
            <a:off x="3067050" y="6070600"/>
            <a:ext cx="6057900" cy="707886"/>
          </a:xfrm>
          <a:prstGeom prst="rect">
            <a:avLst/>
          </a:prstGeom>
          <a:noFill/>
        </p:spPr>
        <p:txBody>
          <a:bodyPr wrap="square" rtlCol="0">
            <a:spAutoFit/>
          </a:bodyPr>
          <a:lstStyle/>
          <a:p>
            <a:pPr algn="ctr"/>
            <a:r>
              <a:rPr lang="en-US" sz="4000" dirty="0" smtClean="0"/>
              <a:t>Roman Mosaic</a:t>
            </a:r>
            <a:endParaRPr lang="en-US" sz="4000" dirty="0"/>
          </a:p>
        </p:txBody>
      </p:sp>
    </p:spTree>
    <p:extLst>
      <p:ext uri="{BB962C8B-B14F-4D97-AF65-F5344CB8AC3E}">
        <p14:creationId xmlns:p14="http://schemas.microsoft.com/office/powerpoint/2010/main" val="66251631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11788" y="3250681"/>
            <a:ext cx="5177117" cy="3417706"/>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3049" y="82791"/>
            <a:ext cx="6630822" cy="6585596"/>
          </a:xfrm>
          <a:prstGeom prst="rect">
            <a:avLst/>
          </a:prstGeom>
        </p:spPr>
      </p:pic>
      <p:sp>
        <p:nvSpPr>
          <p:cNvPr id="4" name="TextBox 3"/>
          <p:cNvSpPr txBox="1"/>
          <p:nvPr/>
        </p:nvSpPr>
        <p:spPr>
          <a:xfrm>
            <a:off x="7059706" y="929955"/>
            <a:ext cx="4881282" cy="1446550"/>
          </a:xfrm>
          <a:prstGeom prst="rect">
            <a:avLst/>
          </a:prstGeom>
          <a:noFill/>
        </p:spPr>
        <p:txBody>
          <a:bodyPr wrap="square" rtlCol="0">
            <a:spAutoFit/>
          </a:bodyPr>
          <a:lstStyle/>
          <a:p>
            <a:pPr algn="ctr"/>
            <a:r>
              <a:rPr lang="en-US" sz="4400" dirty="0" smtClean="0"/>
              <a:t>The Nile Mosaics, 100 B.C.E.</a:t>
            </a:r>
            <a:endParaRPr lang="en-US" sz="4400" dirty="0"/>
          </a:p>
        </p:txBody>
      </p:sp>
    </p:spTree>
    <p:extLst>
      <p:ext uri="{BB962C8B-B14F-4D97-AF65-F5344CB8AC3E}">
        <p14:creationId xmlns:p14="http://schemas.microsoft.com/office/powerpoint/2010/main" val="369641200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3075" y="94923"/>
            <a:ext cx="10294376" cy="1143000"/>
          </a:xfrm>
        </p:spPr>
        <p:txBody>
          <a:bodyPr/>
          <a:lstStyle/>
          <a:p>
            <a:r>
              <a:rPr lang="en-US" sz="4000" b="1" u="sng" dirty="0" smtClean="0"/>
              <a:t>Pompeii</a:t>
            </a:r>
            <a:r>
              <a:rPr lang="en-US" dirty="0" smtClean="0"/>
              <a:t>- The eruption of 79 C.E., August 24</a:t>
            </a:r>
            <a:r>
              <a:rPr lang="en-US" baseline="30000" dirty="0" smtClean="0"/>
              <a:t>th</a:t>
            </a:r>
            <a:r>
              <a:rPr lang="en-US" dirty="0" smtClean="0"/>
              <a:t> , 1:00p.m., with the force of the blast equaling two atomic bombs.</a:t>
            </a:r>
            <a:endParaRPr lang="en-US" dirty="0"/>
          </a:p>
        </p:txBody>
      </p:sp>
      <p:pic>
        <p:nvPicPr>
          <p:cNvPr id="5" name="Content Placeholder 4"/>
          <p:cNvPicPr>
            <a:picLocks noGrp="1" noChangeAspect="1"/>
          </p:cNvPicPr>
          <p:nvPr>
            <p:ph idx="1"/>
          </p:nvPr>
        </p:nvPicPr>
        <p:blipFill rotWithShape="1">
          <a:blip r:embed="rId2">
            <a:extLst>
              <a:ext uri="{28A0092B-C50C-407E-A947-70E740481C1C}">
                <a14:useLocalDpi xmlns:a14="http://schemas.microsoft.com/office/drawing/2010/main" val="0"/>
              </a:ext>
            </a:extLst>
          </a:blip>
          <a:srcRect t="1212" b="1"/>
          <a:stretch/>
        </p:blipFill>
        <p:spPr>
          <a:xfrm>
            <a:off x="5440263" y="1479176"/>
            <a:ext cx="6172200" cy="5244353"/>
          </a:xfrm>
        </p:spPr>
      </p:pic>
      <p:sp>
        <p:nvSpPr>
          <p:cNvPr id="4" name="Text Placeholder 3"/>
          <p:cNvSpPr>
            <a:spLocks noGrp="1"/>
          </p:cNvSpPr>
          <p:nvPr>
            <p:ph type="body" sz="half" idx="2"/>
          </p:nvPr>
        </p:nvSpPr>
        <p:spPr/>
        <p:txBody>
          <a:bodyPr/>
          <a:lstStyle/>
          <a:p>
            <a:endParaRPr lang="en-US"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1130" y="1573306"/>
            <a:ext cx="4685014" cy="5015753"/>
          </a:xfrm>
          <a:prstGeom prst="rect">
            <a:avLst/>
          </a:prstGeom>
        </p:spPr>
      </p:pic>
    </p:spTree>
    <p:extLst>
      <p:ext uri="{BB962C8B-B14F-4D97-AF65-F5344CB8AC3E}">
        <p14:creationId xmlns:p14="http://schemas.microsoft.com/office/powerpoint/2010/main" val="74790898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84682" y="2716306"/>
            <a:ext cx="5360319" cy="4003488"/>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14800" y="3309844"/>
            <a:ext cx="2432797" cy="3409950"/>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3777" y="147917"/>
            <a:ext cx="7010400" cy="2998695"/>
          </a:xfrm>
          <a:prstGeom prst="rect">
            <a:avLst/>
          </a:prstGeom>
        </p:spPr>
      </p:pic>
      <p:pic>
        <p:nvPicPr>
          <p:cNvPr id="5" name="Picture 4"/>
          <p:cNvPicPr>
            <a:picLocks noChangeAspect="1"/>
          </p:cNvPicPr>
          <p:nvPr/>
        </p:nvPicPr>
        <p:blipFill rotWithShape="1">
          <a:blip r:embed="rId5">
            <a:extLst>
              <a:ext uri="{28A0092B-C50C-407E-A947-70E740481C1C}">
                <a14:useLocalDpi xmlns:a14="http://schemas.microsoft.com/office/drawing/2010/main" val="0"/>
              </a:ext>
            </a:extLst>
          </a:blip>
          <a:srcRect t="4558" b="3456"/>
          <a:stretch/>
        </p:blipFill>
        <p:spPr>
          <a:xfrm>
            <a:off x="309282" y="3309844"/>
            <a:ext cx="3536577" cy="3409950"/>
          </a:xfrm>
          <a:prstGeom prst="rect">
            <a:avLst/>
          </a:prstGeom>
        </p:spPr>
      </p:pic>
      <p:sp>
        <p:nvSpPr>
          <p:cNvPr id="6" name="TextBox 5"/>
          <p:cNvSpPr txBox="1"/>
          <p:nvPr/>
        </p:nvSpPr>
        <p:spPr>
          <a:xfrm>
            <a:off x="7529435" y="268940"/>
            <a:ext cx="4662565" cy="2246769"/>
          </a:xfrm>
          <a:prstGeom prst="rect">
            <a:avLst/>
          </a:prstGeom>
          <a:noFill/>
        </p:spPr>
        <p:txBody>
          <a:bodyPr wrap="square" rtlCol="0">
            <a:spAutoFit/>
          </a:bodyPr>
          <a:lstStyle/>
          <a:p>
            <a:r>
              <a:rPr lang="en-US" sz="2800" dirty="0" smtClean="0"/>
              <a:t>The eruption of Mt. Vesuvius killed more than 16,000 people, most being buried under 4 to 6 meters of volcanic ash an d pumice. </a:t>
            </a:r>
            <a:endParaRPr lang="en-US" sz="2800" dirty="0"/>
          </a:p>
        </p:txBody>
      </p:sp>
    </p:spTree>
    <p:extLst>
      <p:ext uri="{BB962C8B-B14F-4D97-AF65-F5344CB8AC3E}">
        <p14:creationId xmlns:p14="http://schemas.microsoft.com/office/powerpoint/2010/main" val="81264167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784449" y="152400"/>
            <a:ext cx="6264115" cy="4083424"/>
          </a:xfrm>
        </p:spPr>
      </p:pic>
      <p:sp>
        <p:nvSpPr>
          <p:cNvPr id="4" name="Text Placeholder 3"/>
          <p:cNvSpPr>
            <a:spLocks noGrp="1"/>
          </p:cNvSpPr>
          <p:nvPr>
            <p:ph type="body" sz="half" idx="2"/>
          </p:nvPr>
        </p:nvSpPr>
        <p:spPr/>
        <p:txBody>
          <a:bodyPr/>
          <a:lstStyle/>
          <a:p>
            <a:endParaRPr lang="en-US"/>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76" y="152401"/>
            <a:ext cx="5378824" cy="3437984"/>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02105" y="4351580"/>
            <a:ext cx="8646459" cy="2278604"/>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5081" y="3648859"/>
            <a:ext cx="3048000" cy="2981325"/>
          </a:xfrm>
          <a:prstGeom prst="rect">
            <a:avLst/>
          </a:prstGeom>
        </p:spPr>
      </p:pic>
    </p:spTree>
    <p:extLst>
      <p:ext uri="{BB962C8B-B14F-4D97-AF65-F5344CB8AC3E}">
        <p14:creationId xmlns:p14="http://schemas.microsoft.com/office/powerpoint/2010/main" val="371018252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4600" y="457200"/>
            <a:ext cx="2257425" cy="470647"/>
          </a:xfrm>
        </p:spPr>
        <p:txBody>
          <a:bodyPr>
            <a:normAutofit fontScale="90000"/>
          </a:bodyPr>
          <a:lstStyle/>
          <a:p>
            <a:endParaRPr lang="en-US" dirty="0"/>
          </a:p>
        </p:txBody>
      </p:sp>
      <p:sp>
        <p:nvSpPr>
          <p:cNvPr id="4" name="Text Placeholder 3"/>
          <p:cNvSpPr>
            <a:spLocks noGrp="1"/>
          </p:cNvSpPr>
          <p:nvPr>
            <p:ph type="body" sz="half" idx="2"/>
          </p:nvPr>
        </p:nvSpPr>
        <p:spPr>
          <a:xfrm>
            <a:off x="268941" y="578224"/>
            <a:ext cx="4071671" cy="5688105"/>
          </a:xfrm>
        </p:spPr>
        <p:txBody>
          <a:bodyPr>
            <a:noAutofit/>
          </a:bodyPr>
          <a:lstStyle/>
          <a:p>
            <a:r>
              <a:rPr lang="en-US" sz="3600" dirty="0" smtClean="0"/>
              <a:t>What do you see in the streets?</a:t>
            </a:r>
          </a:p>
          <a:p>
            <a:endParaRPr lang="en-US" sz="3600" dirty="0" smtClean="0"/>
          </a:p>
          <a:p>
            <a:r>
              <a:rPr lang="en-US" sz="3600" dirty="0" smtClean="0"/>
              <a:t>Why do the streets run uphill?</a:t>
            </a:r>
          </a:p>
          <a:p>
            <a:endParaRPr lang="en-US" sz="3600" dirty="0" smtClean="0"/>
          </a:p>
          <a:p>
            <a:r>
              <a:rPr lang="en-US" sz="3600" dirty="0" smtClean="0"/>
              <a:t>What are the large stones in the middle of the street for?</a:t>
            </a:r>
            <a:endParaRPr lang="en-US" sz="3600"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772025" y="457201"/>
            <a:ext cx="7107910" cy="6104964"/>
          </a:xfrm>
          <a:prstGeom prst="rect">
            <a:avLst/>
          </a:prstGeom>
        </p:spPr>
      </p:pic>
    </p:spTree>
    <p:extLst>
      <p:ext uri="{BB962C8B-B14F-4D97-AF65-F5344CB8AC3E}">
        <p14:creationId xmlns:p14="http://schemas.microsoft.com/office/powerpoint/2010/main" val="331925563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570847" y="1600199"/>
            <a:ext cx="549153" cy="45719"/>
          </a:xfrm>
        </p:spPr>
        <p:txBody>
          <a:bodyPr>
            <a:normAutofit fontScale="90000"/>
          </a:bodyPr>
          <a:lstStyle/>
          <a:p>
            <a:endParaRPr lang="en-US"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0542" y="4074459"/>
            <a:ext cx="5682034" cy="2635623"/>
          </a:xfrm>
        </p:spPr>
      </p:pic>
      <p:sp>
        <p:nvSpPr>
          <p:cNvPr id="4" name="Text Placeholder 3"/>
          <p:cNvSpPr>
            <a:spLocks noGrp="1"/>
          </p:cNvSpPr>
          <p:nvPr>
            <p:ph type="body" sz="half" idx="2"/>
          </p:nvPr>
        </p:nvSpPr>
        <p:spPr/>
        <p:txBody>
          <a:bodyPr/>
          <a:lstStyle/>
          <a:p>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0542" y="147918"/>
            <a:ext cx="11854234" cy="3818964"/>
          </a:xfrm>
          <a:prstGeom prst="rect">
            <a:avLst/>
          </a:prstGeom>
        </p:spPr>
      </p:pic>
      <p:sp>
        <p:nvSpPr>
          <p:cNvPr id="3" name="TextBox 2"/>
          <p:cNvSpPr txBox="1"/>
          <p:nvPr/>
        </p:nvSpPr>
        <p:spPr>
          <a:xfrm>
            <a:off x="6118412" y="4074459"/>
            <a:ext cx="5876364" cy="2616101"/>
          </a:xfrm>
          <a:prstGeom prst="rect">
            <a:avLst/>
          </a:prstGeom>
          <a:noFill/>
        </p:spPr>
        <p:txBody>
          <a:bodyPr wrap="square" rtlCol="0">
            <a:spAutoFit/>
          </a:bodyPr>
          <a:lstStyle/>
          <a:p>
            <a:r>
              <a:rPr lang="en-US" sz="2400" dirty="0" smtClean="0"/>
              <a:t>The Forum at Pompeii:</a:t>
            </a:r>
          </a:p>
          <a:p>
            <a:pPr marL="342900" indent="-342900">
              <a:buFont typeface="Arial" panose="020B0604020202020204" pitchFamily="34" charset="0"/>
              <a:buChar char="•"/>
            </a:pPr>
            <a:r>
              <a:rPr lang="en-US" sz="2000" dirty="0" smtClean="0"/>
              <a:t>The commercial and administrative center of town.</a:t>
            </a:r>
          </a:p>
          <a:p>
            <a:pPr marL="342900" indent="-342900">
              <a:buFont typeface="Arial" panose="020B0604020202020204" pitchFamily="34" charset="0"/>
              <a:buChar char="•"/>
            </a:pPr>
            <a:r>
              <a:rPr lang="en-US" sz="2000" dirty="0" smtClean="0"/>
              <a:t>Mount Vesuvius lies in the background. She still erupts about once every 35 years, the last major eruption being in 1944.</a:t>
            </a:r>
          </a:p>
          <a:p>
            <a:pPr marL="342900" indent="-342900">
              <a:buFont typeface="Arial" panose="020B0604020202020204" pitchFamily="34" charset="0"/>
              <a:buChar char="•"/>
            </a:pPr>
            <a:r>
              <a:rPr lang="en-US" sz="2000" dirty="0" smtClean="0"/>
              <a:t>Vesuvius is considered one of the most dangerous active volcanos due to the 3,000,000 people who live near it. </a:t>
            </a:r>
            <a:endParaRPr lang="en-US" sz="2000" dirty="0"/>
          </a:p>
        </p:txBody>
      </p:sp>
    </p:spTree>
    <p:extLst>
      <p:ext uri="{BB962C8B-B14F-4D97-AF65-F5344CB8AC3E}">
        <p14:creationId xmlns:p14="http://schemas.microsoft.com/office/powerpoint/2010/main" val="418060032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23330" y="2149288"/>
            <a:ext cx="6858000" cy="4553712"/>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74658" y="313536"/>
            <a:ext cx="6306671" cy="2214511"/>
          </a:xfrm>
          <a:prstGeom prst="rect">
            <a:avLst/>
          </a:prstGeom>
        </p:spPr>
      </p:pic>
      <p:sp>
        <p:nvSpPr>
          <p:cNvPr id="4" name="TextBox 3"/>
          <p:cNvSpPr txBox="1"/>
          <p:nvPr/>
        </p:nvSpPr>
        <p:spPr>
          <a:xfrm>
            <a:off x="201706" y="188259"/>
            <a:ext cx="5177117" cy="646331"/>
          </a:xfrm>
          <a:prstGeom prst="rect">
            <a:avLst/>
          </a:prstGeom>
          <a:noFill/>
        </p:spPr>
        <p:txBody>
          <a:bodyPr wrap="square" rtlCol="0">
            <a:spAutoFit/>
          </a:bodyPr>
          <a:lstStyle/>
          <a:p>
            <a:r>
              <a:rPr lang="en-US" sz="3600" b="1" dirty="0" smtClean="0"/>
              <a:t>Amphitheater of Pompeii</a:t>
            </a:r>
            <a:endParaRPr lang="en-US" sz="3600" b="1" dirty="0"/>
          </a:p>
        </p:txBody>
      </p:sp>
      <p:sp>
        <p:nvSpPr>
          <p:cNvPr id="5" name="TextBox 4"/>
          <p:cNvSpPr txBox="1"/>
          <p:nvPr/>
        </p:nvSpPr>
        <p:spPr>
          <a:xfrm>
            <a:off x="201705" y="834590"/>
            <a:ext cx="4733365" cy="5509200"/>
          </a:xfrm>
          <a:prstGeom prst="rect">
            <a:avLst/>
          </a:prstGeom>
          <a:noFill/>
        </p:spPr>
        <p:txBody>
          <a:bodyPr wrap="square" rtlCol="0">
            <a:spAutoFit/>
          </a:bodyPr>
          <a:lstStyle/>
          <a:p>
            <a:pPr marL="342900" indent="-342900">
              <a:buFont typeface="Arial" panose="020B0604020202020204" pitchFamily="34" charset="0"/>
              <a:buChar char="•"/>
            </a:pPr>
            <a:r>
              <a:rPr lang="en-US" sz="2200" dirty="0" smtClean="0"/>
              <a:t>The forum at Pompeii is the oldest of its kind, erected in 70 B.C.E.</a:t>
            </a:r>
          </a:p>
          <a:p>
            <a:pPr marL="342900" indent="-342900">
              <a:buFont typeface="Arial" panose="020B0604020202020204" pitchFamily="34" charset="0"/>
              <a:buChar char="•"/>
            </a:pPr>
            <a:endParaRPr lang="en-US" sz="2200" dirty="0" smtClean="0"/>
          </a:p>
          <a:p>
            <a:pPr marL="342900" indent="-342900">
              <a:buFont typeface="Arial" panose="020B0604020202020204" pitchFamily="34" charset="0"/>
              <a:buChar char="•"/>
            </a:pPr>
            <a:r>
              <a:rPr lang="en-US" sz="2200" dirty="0" smtClean="0"/>
              <a:t>The amphitheater is sunk into the ground so that the arena and lower tiers are below ground level.</a:t>
            </a:r>
          </a:p>
          <a:p>
            <a:pPr marL="342900" indent="-342900">
              <a:buFont typeface="Arial" panose="020B0604020202020204" pitchFamily="34" charset="0"/>
              <a:buChar char="•"/>
            </a:pPr>
            <a:endParaRPr lang="en-US" sz="2200" dirty="0"/>
          </a:p>
          <a:p>
            <a:pPr marL="342900" indent="-342900">
              <a:buFont typeface="Arial" panose="020B0604020202020204" pitchFamily="34" charset="0"/>
              <a:buChar char="•"/>
            </a:pPr>
            <a:r>
              <a:rPr lang="en-US" sz="2200" dirty="0" smtClean="0"/>
              <a:t>The amphitheater measures 444 feet long by 342 feet wide, and had space for up to 20,000 spectators. </a:t>
            </a:r>
          </a:p>
          <a:p>
            <a:pPr marL="342900" indent="-342900">
              <a:buFont typeface="Arial" panose="020B0604020202020204" pitchFamily="34" charset="0"/>
              <a:buChar char="•"/>
            </a:pPr>
            <a:endParaRPr lang="en-US" sz="2200" dirty="0"/>
          </a:p>
          <a:p>
            <a:pPr marL="342900" indent="-342900">
              <a:buFont typeface="Arial" panose="020B0604020202020204" pitchFamily="34" charset="0"/>
              <a:buChar char="•"/>
            </a:pPr>
            <a:r>
              <a:rPr lang="en-US" sz="2200" dirty="0" smtClean="0"/>
              <a:t>The attraction of the arena consisted of gladiatorial games (and training), and animal baiting where spectators came to see combatants killed.</a:t>
            </a:r>
            <a:endParaRPr lang="en-US" sz="2200" dirty="0"/>
          </a:p>
        </p:txBody>
      </p:sp>
    </p:spTree>
    <p:extLst>
      <p:ext uri="{BB962C8B-B14F-4D97-AF65-F5344CB8AC3E}">
        <p14:creationId xmlns:p14="http://schemas.microsoft.com/office/powerpoint/2010/main" val="23651700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463118" y="363070"/>
            <a:ext cx="4079782" cy="3637149"/>
          </a:xfrm>
        </p:spPr>
      </p:pic>
      <p:sp>
        <p:nvSpPr>
          <p:cNvPr id="4" name="Text Placeholder 3"/>
          <p:cNvSpPr>
            <a:spLocks noGrp="1"/>
          </p:cNvSpPr>
          <p:nvPr>
            <p:ph type="body" sz="half" idx="2"/>
          </p:nvPr>
        </p:nvSpPr>
        <p:spPr/>
        <p:txBody>
          <a:bodyPr/>
          <a:lstStyle/>
          <a:p>
            <a:endParaRPr lang="en-US"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3412" y="371591"/>
            <a:ext cx="6557682" cy="4454197"/>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99842" y="3477862"/>
            <a:ext cx="5108388" cy="3191879"/>
          </a:xfrm>
          <a:prstGeom prst="rect">
            <a:avLst/>
          </a:prstGeom>
        </p:spPr>
      </p:pic>
      <p:pic>
        <p:nvPicPr>
          <p:cNvPr id="8" name="Content Placeholder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18944" y="3657600"/>
            <a:ext cx="3862108" cy="2893069"/>
          </a:xfrm>
          <a:prstGeom prst="rect">
            <a:avLst/>
          </a:prstGeom>
        </p:spPr>
      </p:pic>
    </p:spTree>
    <p:extLst>
      <p:ext uri="{BB962C8B-B14F-4D97-AF65-F5344CB8AC3E}">
        <p14:creationId xmlns:p14="http://schemas.microsoft.com/office/powerpoint/2010/main" val="63869937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1365" y="161365"/>
            <a:ext cx="5190564" cy="523220"/>
          </a:xfrm>
          <a:prstGeom prst="rect">
            <a:avLst/>
          </a:prstGeom>
          <a:noFill/>
        </p:spPr>
        <p:txBody>
          <a:bodyPr wrap="square" rtlCol="0">
            <a:spAutoFit/>
          </a:bodyPr>
          <a:lstStyle/>
          <a:p>
            <a:r>
              <a:rPr lang="en-US" sz="2800" b="1" u="sng" dirty="0" smtClean="0"/>
              <a:t>Roman Inventions:</a:t>
            </a:r>
            <a:endParaRPr lang="en-US" sz="2800" b="1" u="sng" dirty="0"/>
          </a:p>
        </p:txBody>
      </p:sp>
      <p:sp>
        <p:nvSpPr>
          <p:cNvPr id="3" name="TextBox 2"/>
          <p:cNvSpPr txBox="1"/>
          <p:nvPr/>
        </p:nvSpPr>
        <p:spPr>
          <a:xfrm>
            <a:off x="161365" y="684585"/>
            <a:ext cx="11833410" cy="5940088"/>
          </a:xfrm>
          <a:prstGeom prst="rect">
            <a:avLst/>
          </a:prstGeom>
          <a:noFill/>
        </p:spPr>
        <p:txBody>
          <a:bodyPr wrap="square" rtlCol="0">
            <a:spAutoFit/>
          </a:bodyPr>
          <a:lstStyle/>
          <a:p>
            <a:pPr marL="342900" indent="-342900">
              <a:buFont typeface="Arial" panose="020B0604020202020204" pitchFamily="34" charset="0"/>
              <a:buChar char="•"/>
            </a:pPr>
            <a:r>
              <a:rPr lang="en-US" sz="2000" b="1" dirty="0" smtClean="0"/>
              <a:t>Concrete: </a:t>
            </a:r>
            <a:r>
              <a:rPr lang="en-US" sz="2000" dirty="0" smtClean="0"/>
              <a:t>The fact that Roman structures like the Colosseum are still standing are due to the use of an early form of cement, created from a recipe of slacked lime and volcanic ash to form a sticky paste that was then mixed with volcanic rock.</a:t>
            </a:r>
          </a:p>
          <a:p>
            <a:pPr marL="342900" indent="-342900">
              <a:buFont typeface="Arial" panose="020B0604020202020204" pitchFamily="34" charset="0"/>
              <a:buChar char="•"/>
            </a:pPr>
            <a:endParaRPr lang="en-US" sz="2000" b="1" dirty="0"/>
          </a:p>
          <a:p>
            <a:pPr marL="342900" indent="-342900">
              <a:buFont typeface="Arial" panose="020B0604020202020204" pitchFamily="34" charset="0"/>
              <a:buChar char="•"/>
            </a:pPr>
            <a:r>
              <a:rPr lang="en-US" sz="2000" b="1" dirty="0" smtClean="0"/>
              <a:t>Welfare: </a:t>
            </a:r>
            <a:r>
              <a:rPr lang="en-US" sz="2000" dirty="0" smtClean="0"/>
              <a:t>Government programs that provided subsidized food, education, and other expenses for the less well-off can be traced to ancient Rome.</a:t>
            </a:r>
          </a:p>
          <a:p>
            <a:pPr marL="342900" indent="-342900">
              <a:buFont typeface="Arial" panose="020B0604020202020204" pitchFamily="34" charset="0"/>
              <a:buChar char="•"/>
            </a:pPr>
            <a:endParaRPr lang="en-US" sz="2000" b="1" dirty="0"/>
          </a:p>
          <a:p>
            <a:pPr marL="342900" indent="-342900">
              <a:buFont typeface="Arial" panose="020B0604020202020204" pitchFamily="34" charset="0"/>
              <a:buChar char="•"/>
            </a:pPr>
            <a:r>
              <a:rPr lang="en-US" sz="2000" b="1" dirty="0" smtClean="0"/>
              <a:t>Bound Books: </a:t>
            </a:r>
            <a:r>
              <a:rPr lang="en-US" sz="2000" dirty="0" smtClean="0"/>
              <a:t>Prior to the Roman Empire, literature took the form of clay tablets and scrolls. Romans streamlined this medium by creating the codex, or stack of bound pages, bound by animal skin parchment.</a:t>
            </a:r>
          </a:p>
          <a:p>
            <a:pPr marL="342900" indent="-342900">
              <a:buFont typeface="Arial" panose="020B0604020202020204" pitchFamily="34" charset="0"/>
              <a:buChar char="•"/>
            </a:pPr>
            <a:endParaRPr lang="en-US" sz="2000" b="1" dirty="0"/>
          </a:p>
          <a:p>
            <a:pPr marL="342900" indent="-342900">
              <a:buFont typeface="Arial" panose="020B0604020202020204" pitchFamily="34" charset="0"/>
              <a:buChar char="•"/>
            </a:pPr>
            <a:r>
              <a:rPr lang="en-US" sz="2000" b="1" dirty="0" smtClean="0"/>
              <a:t>Sewers: </a:t>
            </a:r>
            <a:r>
              <a:rPr lang="en-US" sz="2000" dirty="0" smtClean="0"/>
              <a:t>In Rome there were seven major sewer systems running out of the city. These sewers can still be found under the city today.</a:t>
            </a:r>
          </a:p>
          <a:p>
            <a:pPr marL="342900" indent="-342900">
              <a:buFont typeface="Arial" panose="020B0604020202020204" pitchFamily="34" charset="0"/>
              <a:buChar char="•"/>
            </a:pPr>
            <a:endParaRPr lang="en-US" sz="2000" b="1" dirty="0"/>
          </a:p>
          <a:p>
            <a:pPr marL="342900" indent="-342900">
              <a:buFont typeface="Arial" panose="020B0604020202020204" pitchFamily="34" charset="0"/>
              <a:buChar char="•"/>
            </a:pPr>
            <a:r>
              <a:rPr lang="en-US" sz="2000" b="1" dirty="0" smtClean="0"/>
              <a:t>Field Surgery: </a:t>
            </a:r>
            <a:r>
              <a:rPr lang="en-US" sz="2000" dirty="0" smtClean="0"/>
              <a:t>Along with developing new surgical tools and pioneering the method of cesarean section, Rome established military medial corps, where soldiers could be treated on the field of combat. </a:t>
            </a:r>
            <a:endParaRPr lang="en-US" sz="2000" dirty="0"/>
          </a:p>
          <a:p>
            <a:pPr marL="342900" indent="-342900">
              <a:buFont typeface="Arial" panose="020B0604020202020204" pitchFamily="34" charset="0"/>
              <a:buChar char="•"/>
            </a:pPr>
            <a:endParaRPr lang="en-US" sz="2000" b="1" dirty="0" smtClean="0"/>
          </a:p>
          <a:p>
            <a:pPr marL="342900" indent="-342900">
              <a:buFont typeface="Arial" panose="020B0604020202020204" pitchFamily="34" charset="0"/>
              <a:buChar char="•"/>
            </a:pPr>
            <a:r>
              <a:rPr lang="en-US" sz="2000" b="1" dirty="0" smtClean="0"/>
              <a:t>Newspapers: </a:t>
            </a:r>
            <a:r>
              <a:rPr lang="en-US" sz="2000" dirty="0" smtClean="0"/>
              <a:t>Romans inscribed texts dealing with military, legal, and civil issues, and made them accessible to the public. Known as “Daily Acts,” these early newspapers included birth and death notices, results of gladiatorial bouts, and military victories. They were posted in heavily populated areas.</a:t>
            </a:r>
            <a:endParaRPr lang="en-US" sz="2000" b="1" dirty="0"/>
          </a:p>
        </p:txBody>
      </p:sp>
    </p:spTree>
    <p:extLst>
      <p:ext uri="{BB962C8B-B14F-4D97-AF65-F5344CB8AC3E}">
        <p14:creationId xmlns:p14="http://schemas.microsoft.com/office/powerpoint/2010/main" val="195552714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4812" y="107576"/>
            <a:ext cx="6131859" cy="523220"/>
          </a:xfrm>
          <a:prstGeom prst="rect">
            <a:avLst/>
          </a:prstGeom>
          <a:noFill/>
        </p:spPr>
        <p:txBody>
          <a:bodyPr wrap="square" rtlCol="0">
            <a:spAutoFit/>
          </a:bodyPr>
          <a:lstStyle/>
          <a:p>
            <a:r>
              <a:rPr lang="en-US" sz="2800" b="1" u="sng" dirty="0" smtClean="0"/>
              <a:t>Roman Weapons and Military:</a:t>
            </a:r>
            <a:endParaRPr lang="en-US" sz="2800" b="1" u="sng" dirty="0"/>
          </a:p>
        </p:txBody>
      </p:sp>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b="10634"/>
          <a:stretch/>
        </p:blipFill>
        <p:spPr>
          <a:xfrm>
            <a:off x="174812" y="2541493"/>
            <a:ext cx="4383741" cy="4137315"/>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8871" y="732485"/>
            <a:ext cx="5620870" cy="1707318"/>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36166" y="2541493"/>
            <a:ext cx="2697255" cy="4137315"/>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11034" y="820271"/>
            <a:ext cx="4357127" cy="5858537"/>
          </a:xfrm>
          <a:prstGeom prst="rect">
            <a:avLst/>
          </a:prstGeom>
        </p:spPr>
      </p:pic>
    </p:spTree>
    <p:extLst>
      <p:ext uri="{BB962C8B-B14F-4D97-AF65-F5344CB8AC3E}">
        <p14:creationId xmlns:p14="http://schemas.microsoft.com/office/powerpoint/2010/main" val="353688903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23077"/>
            <a:ext cx="10515600" cy="955675"/>
          </a:xfrm>
        </p:spPr>
        <p:txBody>
          <a:bodyPr/>
          <a:lstStyle/>
          <a:p>
            <a:pPr algn="ctr"/>
            <a:r>
              <a:rPr lang="en-US" u="sng" dirty="0" smtClean="0"/>
              <a:t>The Fall of Rome</a:t>
            </a:r>
            <a:endParaRPr lang="en-US" u="sng" dirty="0"/>
          </a:p>
        </p:txBody>
      </p:sp>
      <p:sp>
        <p:nvSpPr>
          <p:cNvPr id="3" name="TextBox 2"/>
          <p:cNvSpPr txBox="1"/>
          <p:nvPr/>
        </p:nvSpPr>
        <p:spPr>
          <a:xfrm>
            <a:off x="203200" y="956748"/>
            <a:ext cx="11785600" cy="5632311"/>
          </a:xfrm>
          <a:prstGeom prst="rect">
            <a:avLst/>
          </a:prstGeom>
          <a:noFill/>
        </p:spPr>
        <p:txBody>
          <a:bodyPr wrap="square" rtlCol="0">
            <a:spAutoFit/>
          </a:bodyPr>
          <a:lstStyle/>
          <a:p>
            <a:pPr marL="342900" indent="-342900">
              <a:buFont typeface="Arial" panose="020B0604020202020204" pitchFamily="34" charset="0"/>
              <a:buChar char="•"/>
            </a:pPr>
            <a:r>
              <a:rPr lang="en-US" sz="2400" dirty="0" smtClean="0"/>
              <a:t>Why and how the Roman Empire came to collapse in the fifth century C.E., has intrigued scholars for centuries. A great many theories have been investigated, ranging from soil exhaustion and lead poisoning to the malaria epidemic of the third century. It is likely no one problem was responsible. This was exacerbated by Emperor Constantine moving the heart of the Roman political empire to Constantinople in 324CA, after declaring Christianity legal through the Edict of Milan in 313CA. </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smtClean="0"/>
              <a:t>In reality, it was probably a result of a combination of internal circumstances: the difficulty of governing so huge an empire, the decline of the slave trade, and the increasing gap between the rich and the poor. (During the height of he empire, one-third to one-half of Rome’s urban population received some sort of welfare).</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smtClean="0"/>
              <a:t>Finally, in 476, a Germanic army commander led a successful attack on Rome, however, Pope Leo I negotiated successfully with Attila the Hun, who withdrew, leaving a continued power vacuum that only the Roman Catholic church would be able to fill. </a:t>
            </a:r>
          </a:p>
        </p:txBody>
      </p:sp>
    </p:spTree>
    <p:extLst>
      <p:ext uri="{BB962C8B-B14F-4D97-AF65-F5344CB8AC3E}">
        <p14:creationId xmlns:p14="http://schemas.microsoft.com/office/powerpoint/2010/main" val="175629851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5494" y="97698"/>
            <a:ext cx="5714999" cy="461665"/>
          </a:xfrm>
          <a:prstGeom prst="rect">
            <a:avLst/>
          </a:prstGeom>
          <a:noFill/>
        </p:spPr>
        <p:txBody>
          <a:bodyPr wrap="square" rtlCol="0">
            <a:spAutoFit/>
          </a:bodyPr>
          <a:lstStyle/>
          <a:p>
            <a:r>
              <a:rPr lang="en-US" sz="2400" b="1" u="sng" dirty="0" smtClean="0"/>
              <a:t>Making Connections:</a:t>
            </a:r>
            <a:endParaRPr lang="en-US" sz="2400" b="1" u="sng"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1524" y="2963999"/>
            <a:ext cx="1529376" cy="1767721"/>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5494" y="4840941"/>
            <a:ext cx="1821436" cy="1855694"/>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69542" y="432537"/>
            <a:ext cx="2378121" cy="2929777"/>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38247" y="3623773"/>
            <a:ext cx="4097149" cy="3072862"/>
          </a:xfrm>
          <a:prstGeom prst="rect">
            <a:avLst/>
          </a:prstGeom>
        </p:spPr>
      </p:pic>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999156" y="432538"/>
            <a:ext cx="2414379" cy="2912417"/>
          </a:xfrm>
          <a:prstGeom prst="rect">
            <a:avLst/>
          </a:prstGeom>
        </p:spPr>
      </p:pic>
      <p:pic>
        <p:nvPicPr>
          <p:cNvPr id="8" name="Picture 7"/>
          <p:cNvPicPr>
            <a:picLocks noChangeAspect="1"/>
          </p:cNvPicPr>
          <p:nvPr/>
        </p:nvPicPr>
        <p:blipFill rotWithShape="1">
          <a:blip r:embed="rId7">
            <a:extLst>
              <a:ext uri="{28A0092B-C50C-407E-A947-70E740481C1C}">
                <a14:useLocalDpi xmlns:a14="http://schemas.microsoft.com/office/drawing/2010/main" val="0"/>
              </a:ext>
            </a:extLst>
          </a:blip>
          <a:srcRect r="28325"/>
          <a:stretch/>
        </p:blipFill>
        <p:spPr>
          <a:xfrm>
            <a:off x="4754657" y="3462408"/>
            <a:ext cx="3058085" cy="3234227"/>
          </a:xfrm>
          <a:prstGeom prst="rect">
            <a:avLst/>
          </a:prstGeom>
        </p:spPr>
      </p:pic>
      <p:pic>
        <p:nvPicPr>
          <p:cNvPr id="9" name="Picture 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279671" y="3462408"/>
            <a:ext cx="2412234" cy="3234227"/>
          </a:xfrm>
          <a:prstGeom prst="rect">
            <a:avLst/>
          </a:prstGeom>
        </p:spPr>
      </p:pic>
      <p:pic>
        <p:nvPicPr>
          <p:cNvPr id="10" name="Picture 9"/>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55494" y="720817"/>
            <a:ext cx="2095500" cy="2105025"/>
          </a:xfrm>
          <a:prstGeom prst="rect">
            <a:avLst/>
          </a:prstGeom>
        </p:spPr>
      </p:pic>
      <p:pic>
        <p:nvPicPr>
          <p:cNvPr id="11" name="Picture 10"/>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592608" y="659456"/>
            <a:ext cx="1872420" cy="2702859"/>
          </a:xfrm>
          <a:prstGeom prst="rect">
            <a:avLst/>
          </a:prstGeom>
        </p:spPr>
      </p:pic>
      <p:pic>
        <p:nvPicPr>
          <p:cNvPr id="12" name="Picture 11"/>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781237" y="659456"/>
            <a:ext cx="1901709" cy="2613491"/>
          </a:xfrm>
          <a:prstGeom prst="rect">
            <a:avLst/>
          </a:prstGeom>
        </p:spPr>
      </p:pic>
    </p:spTree>
    <p:extLst>
      <p:ext uri="{BB962C8B-B14F-4D97-AF65-F5344CB8AC3E}">
        <p14:creationId xmlns:p14="http://schemas.microsoft.com/office/powerpoint/2010/main" val="35274323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8941" y="215153"/>
            <a:ext cx="6656293" cy="461665"/>
          </a:xfrm>
          <a:prstGeom prst="rect">
            <a:avLst/>
          </a:prstGeom>
          <a:noFill/>
        </p:spPr>
        <p:txBody>
          <a:bodyPr wrap="square" rtlCol="0">
            <a:spAutoFit/>
          </a:bodyPr>
          <a:lstStyle/>
          <a:p>
            <a:r>
              <a:rPr lang="en-US" sz="2400" b="1" u="sng" dirty="0" smtClean="0"/>
              <a:t>Making Connections:</a:t>
            </a:r>
            <a:endParaRPr lang="en-US" sz="2400" b="1" u="sng"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7553" y="3576916"/>
            <a:ext cx="4716189" cy="3117925"/>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01235" y="3037241"/>
            <a:ext cx="2438400" cy="365760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18930" y="3307976"/>
            <a:ext cx="3917576" cy="3386865"/>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7553" y="732287"/>
            <a:ext cx="4285863" cy="2789159"/>
          </a:xfrm>
          <a:prstGeom prst="rect">
            <a:avLst/>
          </a:prstGeom>
        </p:spPr>
      </p:pic>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58313" y="332144"/>
            <a:ext cx="3519205" cy="2510097"/>
          </a:xfrm>
          <a:prstGeom prst="rect">
            <a:avLst/>
          </a:prstGeom>
        </p:spPr>
      </p:pic>
      <p:pic>
        <p:nvPicPr>
          <p:cNvPr id="8" name="Picture 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780929" y="332144"/>
            <a:ext cx="3155577" cy="2510097"/>
          </a:xfrm>
          <a:prstGeom prst="rect">
            <a:avLst/>
          </a:prstGeom>
        </p:spPr>
      </p:pic>
    </p:spTree>
    <p:extLst>
      <p:ext uri="{BB962C8B-B14F-4D97-AF65-F5344CB8AC3E}">
        <p14:creationId xmlns:p14="http://schemas.microsoft.com/office/powerpoint/2010/main" val="179872327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2388" y="201706"/>
            <a:ext cx="7032811" cy="461665"/>
          </a:xfrm>
          <a:prstGeom prst="rect">
            <a:avLst/>
          </a:prstGeom>
          <a:noFill/>
        </p:spPr>
        <p:txBody>
          <a:bodyPr wrap="square" rtlCol="0">
            <a:spAutoFit/>
          </a:bodyPr>
          <a:lstStyle/>
          <a:p>
            <a:r>
              <a:rPr lang="en-US" sz="2400" b="1" u="sng" dirty="0" smtClean="0"/>
              <a:t>Making Connections:</a:t>
            </a:r>
            <a:endParaRPr lang="en-US" sz="2400" b="1" u="sng"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76565" y="201706"/>
            <a:ext cx="4348144" cy="6499395"/>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1875" y="914400"/>
            <a:ext cx="6774689" cy="5786701"/>
          </a:xfrm>
          <a:prstGeom prst="rect">
            <a:avLst/>
          </a:prstGeom>
        </p:spPr>
      </p:pic>
    </p:spTree>
    <p:extLst>
      <p:ext uri="{BB962C8B-B14F-4D97-AF65-F5344CB8AC3E}">
        <p14:creationId xmlns:p14="http://schemas.microsoft.com/office/powerpoint/2010/main" val="3973221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1707" y="147918"/>
            <a:ext cx="3200399" cy="400110"/>
          </a:xfrm>
          <a:prstGeom prst="rect">
            <a:avLst/>
          </a:prstGeom>
          <a:noFill/>
        </p:spPr>
        <p:txBody>
          <a:bodyPr wrap="square" rtlCol="0">
            <a:spAutoFit/>
          </a:bodyPr>
          <a:lstStyle/>
          <a:p>
            <a:r>
              <a:rPr lang="en-US" sz="2000" b="1" u="sng" dirty="0" smtClean="0"/>
              <a:t>Chapter 6 Need To Know:</a:t>
            </a:r>
            <a:endParaRPr lang="en-US" sz="2000" b="1" u="sng" dirty="0"/>
          </a:p>
        </p:txBody>
      </p:sp>
      <p:sp>
        <p:nvSpPr>
          <p:cNvPr id="3" name="TextBox 2"/>
          <p:cNvSpPr txBox="1"/>
          <p:nvPr/>
        </p:nvSpPr>
        <p:spPr>
          <a:xfrm>
            <a:off x="295836" y="548028"/>
            <a:ext cx="11779621" cy="6186309"/>
          </a:xfrm>
          <a:prstGeom prst="rect">
            <a:avLst/>
          </a:prstGeom>
          <a:noFill/>
        </p:spPr>
        <p:txBody>
          <a:bodyPr wrap="square" rtlCol="0">
            <a:spAutoFit/>
          </a:bodyPr>
          <a:lstStyle/>
          <a:p>
            <a:pPr marL="342900" indent="-342900">
              <a:buFont typeface="Arial" panose="020B0604020202020204" pitchFamily="34" charset="0"/>
              <a:buChar char="•"/>
            </a:pPr>
            <a:r>
              <a:rPr lang="en-US" sz="2200" dirty="0" smtClean="0"/>
              <a:t>The Roman Republic was made up of patricians, the wealthy upper class who controlled the lawmaking process, and plebeians, the farmers, small landowners, and soldiers.</a:t>
            </a:r>
          </a:p>
          <a:p>
            <a:pPr marL="342900" indent="-342900">
              <a:buFont typeface="Arial" panose="020B0604020202020204" pitchFamily="34" charset="0"/>
              <a:buChar char="•"/>
            </a:pPr>
            <a:endParaRPr lang="en-US" sz="2200" dirty="0"/>
          </a:p>
          <a:p>
            <a:pPr marL="342900" indent="-342900">
              <a:buFont typeface="Arial" panose="020B0604020202020204" pitchFamily="34" charset="0"/>
              <a:buChar char="•"/>
            </a:pPr>
            <a:r>
              <a:rPr lang="en-US" sz="2200" dirty="0" smtClean="0"/>
              <a:t>Julius Caesar laid out the Forum, Rome's first meeting place, reformed the Western calendar to reflect 365 days per year, and twelve months, and he was the first historical Roman to be deified by the Roman Senate.</a:t>
            </a:r>
          </a:p>
          <a:p>
            <a:pPr marL="342900" indent="-342900">
              <a:buFont typeface="Arial" panose="020B0604020202020204" pitchFamily="34" charset="0"/>
              <a:buChar char="•"/>
            </a:pPr>
            <a:endParaRPr lang="en-US" sz="2200" dirty="0"/>
          </a:p>
          <a:p>
            <a:pPr marL="342900" indent="-342900">
              <a:buFont typeface="Arial" panose="020B0604020202020204" pitchFamily="34" charset="0"/>
              <a:buChar char="•"/>
            </a:pPr>
            <a:r>
              <a:rPr lang="en-US" sz="2200" dirty="0" smtClean="0"/>
              <a:t>Virgil’s epic literary work, The Aeneid, would become the foundation for education in the Latin language.</a:t>
            </a:r>
          </a:p>
          <a:p>
            <a:pPr marL="342900" indent="-342900">
              <a:buFont typeface="Arial" panose="020B0604020202020204" pitchFamily="34" charset="0"/>
              <a:buChar char="•"/>
            </a:pPr>
            <a:endParaRPr lang="en-US" sz="2200" dirty="0"/>
          </a:p>
          <a:p>
            <a:pPr marL="342900" indent="-342900">
              <a:buFont typeface="Arial" panose="020B0604020202020204" pitchFamily="34" charset="0"/>
              <a:buChar char="•"/>
            </a:pPr>
            <a:r>
              <a:rPr lang="en-US" sz="2200" dirty="0" smtClean="0"/>
              <a:t>The Roman innovation of the arch in their architecture allowed the structure to enclose great volumes of space, and was a clear advance over the Greek post-and-lintel construction.</a:t>
            </a:r>
          </a:p>
          <a:p>
            <a:pPr marL="342900" indent="-342900">
              <a:buFont typeface="Arial" panose="020B0604020202020204" pitchFamily="34" charset="0"/>
              <a:buChar char="•"/>
            </a:pPr>
            <a:endParaRPr lang="en-US" sz="2200" dirty="0"/>
          </a:p>
          <a:p>
            <a:pPr marL="342900" indent="-342900">
              <a:buFont typeface="Arial" panose="020B0604020202020204" pitchFamily="34" charset="0"/>
              <a:buChar char="•"/>
            </a:pPr>
            <a:r>
              <a:rPr lang="en-US" sz="2200" dirty="0" smtClean="0"/>
              <a:t>Two artistic innovations brought forth by the Roman are landscape painting and mosaics.</a:t>
            </a:r>
          </a:p>
          <a:p>
            <a:pPr marL="342900" indent="-342900">
              <a:buFont typeface="Arial" panose="020B0604020202020204" pitchFamily="34" charset="0"/>
              <a:buChar char="•"/>
            </a:pPr>
            <a:endParaRPr lang="en-US" sz="2200" dirty="0"/>
          </a:p>
          <a:p>
            <a:pPr marL="342900" indent="-342900">
              <a:buFont typeface="Arial" panose="020B0604020202020204" pitchFamily="34" charset="0"/>
              <a:buChar char="•"/>
            </a:pPr>
            <a:r>
              <a:rPr lang="en-US" sz="2200" dirty="0" smtClean="0"/>
              <a:t>Ultimately, the fall of Rome was due to four factors: the large separation between rich and poor people, corruption amongst the Roman administration and clergy, the arrival of the prophet Jesus, and the relocation of the Roman Empire by Constantine from Rome to Constantinople.</a:t>
            </a:r>
            <a:endParaRPr lang="en-US" sz="2200" dirty="0"/>
          </a:p>
        </p:txBody>
      </p:sp>
    </p:spTree>
    <p:extLst>
      <p:ext uri="{BB962C8B-B14F-4D97-AF65-F5344CB8AC3E}">
        <p14:creationId xmlns:p14="http://schemas.microsoft.com/office/powerpoint/2010/main" val="3101534586"/>
      </p:ext>
    </p:extLst>
  </p:cSld>
  <p:clrMapOvr>
    <a:masterClrMapping/>
  </p:clrMapOvr>
</p:sld>
</file>

<file path=ppt/theme/theme1.xml><?xml version="1.0" encoding="utf-8"?>
<a:theme xmlns:a="http://schemas.openxmlformats.org/drawingml/2006/main" name="Depth">
  <a:themeElements>
    <a:clrScheme name="Depth">
      <a:dk1>
        <a:sysClr val="windowText" lastClr="000000"/>
      </a:dk1>
      <a:lt1>
        <a:sysClr val="window" lastClr="FFFFFF"/>
      </a:lt1>
      <a:dk2>
        <a:srgbClr val="455F51"/>
      </a:dk2>
      <a:lt2>
        <a:srgbClr val="94D7E4"/>
      </a:lt2>
      <a:accent1>
        <a:srgbClr val="41AEBD"/>
      </a:accent1>
      <a:accent2>
        <a:srgbClr val="97E9D5"/>
      </a:accent2>
      <a:accent3>
        <a:srgbClr val="A2CF49"/>
      </a:accent3>
      <a:accent4>
        <a:srgbClr val="608F3D"/>
      </a:accent4>
      <a:accent5>
        <a:srgbClr val="F4DE3A"/>
      </a:accent5>
      <a:accent6>
        <a:srgbClr val="FCB11C"/>
      </a:accent6>
      <a:hlink>
        <a:srgbClr val="FBCA98"/>
      </a:hlink>
      <a:folHlink>
        <a:srgbClr val="D3B86D"/>
      </a:folHlink>
    </a:clrScheme>
    <a:fontScheme name="Depth">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1735E755-43E6-43AA-ABA2-C989ECC79AF5}"/>
    </a:ext>
  </a:extLst>
</a:theme>
</file>

<file path=docProps/app.xml><?xml version="1.0" encoding="utf-8"?>
<Properties xmlns="http://schemas.openxmlformats.org/officeDocument/2006/extended-properties" xmlns:vt="http://schemas.openxmlformats.org/officeDocument/2006/docPropsVTypes">
  <Template>Depth</Template>
  <TotalTime>2284</TotalTime>
  <Words>4295</Words>
  <Application>Microsoft Office PowerPoint</Application>
  <PresentationFormat>Widescreen</PresentationFormat>
  <Paragraphs>251</Paragraphs>
  <Slides>53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53</vt:i4>
      </vt:variant>
    </vt:vector>
  </HeadingPairs>
  <TitlesOfParts>
    <vt:vector size="56" baseType="lpstr">
      <vt:lpstr>Arial</vt:lpstr>
      <vt:lpstr>Corbel</vt:lpstr>
      <vt:lpstr>Depth</vt:lpstr>
      <vt:lpstr>Rome :The Rise  to Empire</vt:lpstr>
      <vt:lpstr>PowerPoint Presentation</vt:lpstr>
      <vt:lpstr>PowerPoint Presentation</vt:lpstr>
      <vt:lpstr>PowerPoint Presentation</vt:lpstr>
      <vt:lpstr>Rome’s Early History</vt:lpstr>
      <vt:lpstr>PowerPoint Presentation</vt:lpstr>
      <vt:lpstr>The Roman Republic (509-133 B.C.E.)</vt:lpstr>
      <vt:lpstr>PowerPoint Presentation</vt:lpstr>
      <vt:lpstr>PowerPoint Presentation</vt:lpstr>
      <vt:lpstr>PowerPoint Presentation</vt:lpstr>
      <vt:lpstr>The Collapse of the Republic (133-30 B.C.E.)</vt:lpstr>
      <vt:lpstr>PowerPoint Presentation</vt:lpstr>
      <vt:lpstr>PowerPoint Presentation</vt:lpstr>
      <vt:lpstr>The Pax Romana “Roman Peace”(30 B.C.E.-180 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Diocletian’s Roman Baths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Pompeii- The eruption of 79 C.E., August 24th , 1:00p.m., with the force of the blast equaling two atomic bombs.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Fall of Rome</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Rome :The Rise  to Empire</dc:title>
  <dc:creator>Renee Liskey</dc:creator>
  <cp:lastModifiedBy>Renee Liskey</cp:lastModifiedBy>
  <cp:revision>154</cp:revision>
  <cp:lastPrinted>2015-09-28T22:59:02Z</cp:lastPrinted>
  <dcterms:created xsi:type="dcterms:W3CDTF">2015-09-28T17:39:01Z</dcterms:created>
  <dcterms:modified xsi:type="dcterms:W3CDTF">2019-12-03T23:13:48Z</dcterms:modified>
</cp:coreProperties>
</file>